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3"/>
  </p:notes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7" r:id="rId23"/>
    <p:sldId id="367" r:id="rId24"/>
    <p:sldId id="369" r:id="rId25"/>
    <p:sldId id="370" r:id="rId26"/>
    <p:sldId id="372" r:id="rId27"/>
    <p:sldId id="377" r:id="rId28"/>
    <p:sldId id="378" r:id="rId29"/>
    <p:sldId id="381" r:id="rId30"/>
    <p:sldId id="405" r:id="rId31"/>
    <p:sldId id="406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3399FF"/>
    <a:srgbClr val="0066FF"/>
    <a:srgbClr val="2F9F2F"/>
    <a:srgbClr val="F5E409"/>
    <a:srgbClr val="FCE06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83" autoAdjust="0"/>
  </p:normalViewPr>
  <p:slideViewPr>
    <p:cSldViewPr>
      <p:cViewPr>
        <p:scale>
          <a:sx n="60" d="100"/>
          <a:sy n="60" d="100"/>
        </p:scale>
        <p:origin x="-212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486906623791"/>
          <c:y val="3.1788959279524347E-2"/>
          <c:w val="0.8278383298541877"/>
          <c:h val="0.929465932332107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3846153</c:v>
                </c:pt>
              </c:numCache>
            </c:numRef>
          </c:val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Лист1!$C$3</c:f>
              <c:numCache>
                <c:formatCode>#,##0.00</c:formatCode>
                <c:ptCount val="1"/>
                <c:pt idx="0">
                  <c:v>5210555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642368"/>
        <c:axId val="265643904"/>
        <c:axId val="0"/>
      </c:bar3DChart>
      <c:catAx>
        <c:axId val="265642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65643904"/>
        <c:crosses val="autoZero"/>
        <c:auto val="1"/>
        <c:lblAlgn val="ctr"/>
        <c:lblOffset val="100"/>
        <c:noMultiLvlLbl val="0"/>
      </c:catAx>
      <c:valAx>
        <c:axId val="265643904"/>
        <c:scaling>
          <c:orientation val="minMax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5642368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72368421052633"/>
          <c:y val="9.316770186335404E-3"/>
          <c:w val="0.62335526315789469"/>
          <c:h val="0.736024844720496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5030">
              <a:solidFill>
                <a:srgbClr val="000000"/>
              </a:solidFill>
              <a:prstDash val="solid"/>
            </a:ln>
          </c:spPr>
          <c:explosion val="22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503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4629126932032244E-3"/>
                  <c:y val="5.3108732873843822E-2"/>
                </c:manualLayout>
              </c:layout>
              <c:tx>
                <c:rich>
                  <a:bodyPr/>
                  <a:lstStyle/>
                  <a:p>
                    <a:pPr>
                      <a:defRPr sz="168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85,4%  </a:t>
                    </a:r>
                    <a:endParaRPr lang="ru-RU" dirty="0"/>
                  </a:p>
                </c:rich>
              </c:tx>
              <c:spPr>
                <a:noFill/>
                <a:ln w="30058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13,1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t>49,4%  </a:t>
                    </a:r>
                  </a:p>
                </c:rich>
              </c:tx>
              <c:dLblPos val="outEnd"/>
              <c:showLegendKey val="1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30058">
                <a:noFill/>
              </a:ln>
            </c:spPr>
            <c:txPr>
              <a:bodyPr/>
              <a:lstStyle/>
              <a:p>
                <a:pPr>
                  <a:defRPr sz="168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 formatCode="0.00%">
                  <c:v>0.85399999999999998</c:v>
                </c:pt>
                <c:pt idx="1">
                  <c:v>0.13100000000000001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5030">
              <a:solidFill>
                <a:srgbClr val="000000"/>
              </a:solidFill>
              <a:prstDash val="solid"/>
            </a:ln>
          </c:spPr>
          <c:explosion val="22"/>
          <c:dPt>
            <c:idx val="0"/>
            <c:bubble3D val="0"/>
            <c:spPr>
              <a:solidFill>
                <a:srgbClr val="9999FF"/>
              </a:solidFill>
              <a:ln w="1503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spPr>
              <a:noFill/>
              <a:ln w="30058">
                <a:noFill/>
              </a:ln>
            </c:spPr>
            <c:txPr>
              <a:bodyPr/>
              <a:lstStyle/>
              <a:p>
                <a:pPr>
                  <a:defRPr sz="168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15030">
              <a:solidFill>
                <a:srgbClr val="000000"/>
              </a:solidFill>
              <a:prstDash val="solid"/>
            </a:ln>
          </c:spPr>
          <c:explosion val="22"/>
          <c:dPt>
            <c:idx val="0"/>
            <c:bubble3D val="0"/>
            <c:spPr>
              <a:solidFill>
                <a:srgbClr val="9999FF"/>
              </a:solidFill>
              <a:ln w="1503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503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30058">
                <a:noFill/>
              </a:ln>
            </c:spPr>
            <c:txPr>
              <a:bodyPr/>
              <a:lstStyle/>
              <a:p>
                <a:pPr>
                  <a:defRPr sz="168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0714">
          <a:noFill/>
        </a:ln>
      </c:spPr>
    </c:plotArea>
    <c:legend>
      <c:legendPos val="b"/>
      <c:layout>
        <c:manualLayout>
          <c:xMode val="edge"/>
          <c:yMode val="edge"/>
          <c:wMode val="edge"/>
          <c:hMode val="edge"/>
          <c:x val="7.7302641816154788E-2"/>
          <c:y val="0.83229803774889299"/>
          <c:w val="0.86184204022678135"/>
          <c:h val="0.99378880549074822"/>
        </c:manualLayout>
      </c:layout>
      <c:overlay val="0"/>
      <c:spPr>
        <a:noFill/>
        <a:ln w="3757">
          <a:solidFill>
            <a:srgbClr val="000000"/>
          </a:solidFill>
          <a:prstDash val="solid"/>
        </a:ln>
      </c:spPr>
      <c:txPr>
        <a:bodyPr/>
        <a:lstStyle/>
        <a:p>
          <a:pPr>
            <a:defRPr sz="169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8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69969869873092E-2"/>
          <c:y val="0"/>
          <c:w val="0.9004442882414776"/>
          <c:h val="0.97104914520068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9"/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27056</c:v>
                </c:pt>
                <c:pt idx="1">
                  <c:v>268157.90000000002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</c:pieChart>
      <c:spPr>
        <a:noFill/>
        <a:ln w="3505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6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89964250139275E-2"/>
          <c:y val="3.4621958268726986E-2"/>
          <c:w val="0.89523637791651767"/>
          <c:h val="0.82272018084947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Лист1!$C$2:$C$2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Лист1!$C$3:$C$3</c:f>
              <c:numCache>
                <c:formatCode>#,##0.0</c:formatCode>
                <c:ptCount val="1"/>
                <c:pt idx="0">
                  <c:v>417105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numRef>
              <c:f>Лист1!$C$2:$C$2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Лист1!$C$4:$C$4</c:f>
              <c:numCache>
                <c:formatCode>#,##0.0</c:formatCode>
                <c:ptCount val="1"/>
                <c:pt idx="0">
                  <c:v>2759200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Налог на имущество ФЛ</c:v>
                </c:pt>
              </c:strCache>
            </c:strRef>
          </c:tx>
          <c:invertIfNegative val="0"/>
          <c:cat>
            <c:numRef>
              <c:f>Лист1!$C$2:$C$2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Лист1!$C$5:$C$5</c:f>
              <c:numCache>
                <c:formatCode>#,##0.0</c:formatCode>
                <c:ptCount val="1"/>
                <c:pt idx="0">
                  <c:v>108705</c:v>
                </c:pt>
              </c:numCache>
            </c:numRef>
          </c:val>
        </c:ser>
        <c:ser>
          <c:idx val="4"/>
          <c:order val="3"/>
          <c:tx>
            <c:strRef>
              <c:f>Лист1!$B$7</c:f>
              <c:strCache>
                <c:ptCount val="1"/>
              </c:strCache>
            </c:strRef>
          </c:tx>
          <c:invertIfNegative val="0"/>
          <c:cat>
            <c:numRef>
              <c:f>Лист1!$C$2:$C$2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Лист1!$C$7:$C$7</c:f>
              <c:numCache>
                <c:formatCode>#,##0.0</c:formatCode>
                <c:ptCount val="1"/>
              </c:numCache>
            </c:numRef>
          </c:val>
        </c:ser>
        <c:ser>
          <c:idx val="5"/>
          <c:order val="4"/>
          <c:tx>
            <c:strRef>
              <c:f>Лист1!$B$8</c:f>
              <c:strCache>
                <c:ptCount val="1"/>
              </c:strCache>
            </c:strRef>
          </c:tx>
          <c:invertIfNegative val="0"/>
          <c:cat>
            <c:numRef>
              <c:f>Лист1!$C$2:$C$2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Лист1!$C$8:$C$8</c:f>
              <c:numCache>
                <c:formatCode>#,##0.0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7246976"/>
        <c:axId val="287248768"/>
        <c:axId val="0"/>
      </c:bar3DChart>
      <c:catAx>
        <c:axId val="2872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58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7248768"/>
        <c:crosses val="autoZero"/>
        <c:auto val="1"/>
        <c:lblAlgn val="ctr"/>
        <c:lblOffset val="100"/>
        <c:noMultiLvlLbl val="0"/>
      </c:catAx>
      <c:valAx>
        <c:axId val="28724876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7246976"/>
        <c:crosses val="autoZero"/>
        <c:crossBetween val="between"/>
      </c:valAx>
      <c:spPr>
        <a:noFill/>
        <a:ln w="25213"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overlay val="0"/>
      <c:txPr>
        <a:bodyPr/>
        <a:lstStyle/>
        <a:p>
          <a:pPr>
            <a:defRPr sz="1459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47919630059313E-2"/>
          <c:y val="5.1400554097404488E-2"/>
          <c:w val="0.91736904005201603"/>
          <c:h val="0.74369318901968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Лист1!$B$23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Лист1!$C$22:$C$22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Лист1!$C$23:$C$23</c:f>
              <c:numCache>
                <c:formatCode>General</c:formatCode>
                <c:ptCount val="1"/>
                <c:pt idx="0">
                  <c:v>59300</c:v>
                </c:pt>
              </c:numCache>
            </c:numRef>
          </c:val>
        </c:ser>
        <c:ser>
          <c:idx val="1"/>
          <c:order val="1"/>
          <c:tx>
            <c:strRef>
              <c:f>Лист1!$B$24</c:f>
              <c:strCache>
                <c:ptCount val="1"/>
              </c:strCache>
            </c:strRef>
          </c:tx>
          <c:invertIfNegative val="0"/>
          <c:cat>
            <c:numRef>
              <c:f>Лист1!$C$22:$C$22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Лист1!$C$24:$C$24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Лист1!$B$25</c:f>
              <c:strCache>
                <c:ptCount val="1"/>
              </c:strCache>
            </c:strRef>
          </c:tx>
          <c:invertIfNegative val="0"/>
          <c:cat>
            <c:numRef>
              <c:f>Лист1!$C$22:$C$22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Лист1!$C$25:$C$25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Лист1!$B$26</c:f>
              <c:strCache>
                <c:ptCount val="1"/>
              </c:strCache>
            </c:strRef>
          </c:tx>
          <c:invertIfNegative val="0"/>
          <c:cat>
            <c:numRef>
              <c:f>Лист1!$C$22:$C$22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Лист1!$C$26:$C$26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Лист1!$B$27</c:f>
              <c:strCache>
                <c:ptCount val="1"/>
              </c:strCache>
            </c:strRef>
          </c:tx>
          <c:invertIfNegative val="0"/>
          <c:cat>
            <c:numRef>
              <c:f>Лист1!$C$22:$C$22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Лист1!$C$27:$C$27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7342976"/>
        <c:axId val="287344512"/>
        <c:axId val="0"/>
      </c:bar3DChart>
      <c:catAx>
        <c:axId val="28734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7344512"/>
        <c:crosses val="autoZero"/>
        <c:auto val="1"/>
        <c:lblAlgn val="ctr"/>
        <c:lblOffset val="100"/>
        <c:noMultiLvlLbl val="0"/>
      </c:catAx>
      <c:valAx>
        <c:axId val="28734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59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87342976"/>
        <c:crosses val="autoZero"/>
        <c:crossBetween val="between"/>
      </c:valAx>
      <c:spPr>
        <a:noFill/>
        <a:ln w="25236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wMode val="edge"/>
          <c:hMode val="edge"/>
          <c:x val="0"/>
          <c:y val="0.87200551894759382"/>
          <c:w val="0.99913280097938284"/>
          <c:h val="1"/>
        </c:manualLayout>
      </c:layout>
      <c:overlay val="0"/>
      <c:txPr>
        <a:bodyPr/>
        <a:lstStyle/>
        <a:p>
          <a:pPr>
            <a:defRPr sz="146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69969869873092E-2"/>
          <c:y val="0"/>
          <c:w val="0.9004442882414776"/>
          <c:h val="0.97104914520068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9"/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</c:dPt>
          <c:cat>
            <c:strRef>
              <c:f>Лист1!$A$2:$A$4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367545</c:v>
                </c:pt>
                <c:pt idx="1">
                  <c:v>134298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</c:pieChart>
      <c:spPr>
        <a:noFill/>
        <a:ln w="5243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38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61407491486946"/>
          <c:y val="0.17627118644067796"/>
          <c:w val="0.72531214528944377"/>
          <c:h val="0.4288135593220339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3874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FF00FF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20"/>
            <c:spPr>
              <a:solidFill>
                <a:srgbClr val="FF0000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6"/>
            <c:spPr>
              <a:solidFill>
                <a:srgbClr val="00FF00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explosion val="3"/>
            <c:spPr>
              <a:solidFill>
                <a:srgbClr val="00FFFF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39"/>
            <c:spPr>
              <a:solidFill>
                <a:srgbClr val="0000FF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explosion val="27"/>
            <c:spPr>
              <a:solidFill>
                <a:srgbClr val="FF99CC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explosion val="17"/>
            <c:spPr>
              <a:solidFill>
                <a:srgbClr val="FFCC99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explosion val="21"/>
            <c:spPr>
              <a:solidFill>
                <a:srgbClr val="00CCFF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explosion val="24"/>
            <c:spPr>
              <a:solidFill>
                <a:srgbClr val="FF6600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explosion val="0"/>
            <c:spPr>
              <a:solidFill>
                <a:srgbClr val="FFFF00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explosion val="0"/>
            <c:spPr>
              <a:solidFill>
                <a:srgbClr val="CC99FF"/>
              </a:solidFill>
              <a:ln w="13874">
                <a:solidFill>
                  <a:srgbClr val="000000"/>
                </a:solidFill>
                <a:prstDash val="solid"/>
              </a:ln>
            </c:spPr>
          </c:dPt>
          <c:cat>
            <c:strRef>
              <c:f>Лист1!$B$3:$B$15</c:f>
              <c:strCache>
                <c:ptCount val="6"/>
                <c:pt idx="0">
                  <c:v>Общегосударственные вопросы - 3 214 780,00 руб.</c:v>
                </c:pt>
                <c:pt idx="1">
                  <c:v>Национальная оборона - 134 298,00 руб.</c:v>
                </c:pt>
                <c:pt idx="2">
                  <c:v>Национальная экономика - 744 757,00 руб.</c:v>
                </c:pt>
                <c:pt idx="3">
                  <c:v>ЖКХ - 118 120,00 руб.</c:v>
                </c:pt>
                <c:pt idx="4">
                  <c:v>Культура, кинематография - 882 400,00 руб.</c:v>
                </c:pt>
                <c:pt idx="5">
                  <c:v>Социальная политика - 116 200,00 руб.</c:v>
                </c:pt>
              </c:strCache>
            </c:strRef>
          </c:cat>
          <c:val>
            <c:numRef>
              <c:f>Лист1!$C$3:$C$15</c:f>
              <c:numCache>
                <c:formatCode>General</c:formatCode>
                <c:ptCount val="13"/>
                <c:pt idx="0">
                  <c:v>3214780</c:v>
                </c:pt>
                <c:pt idx="1">
                  <c:v>134298</c:v>
                </c:pt>
                <c:pt idx="2">
                  <c:v>744757</c:v>
                </c:pt>
                <c:pt idx="3">
                  <c:v>118120</c:v>
                </c:pt>
                <c:pt idx="4">
                  <c:v>882400</c:v>
                </c:pt>
                <c:pt idx="5">
                  <c:v>116200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5">
          <a:noFill/>
        </a:ln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wMode val="edge"/>
          <c:hMode val="edge"/>
          <c:x val="8.1252320095502081E-2"/>
          <c:y val="0.66318856809565463"/>
          <c:w val="0.90766529573211452"/>
          <c:h val="0.93277309225235727"/>
        </c:manualLayout>
      </c:layout>
      <c:overlay val="0"/>
      <c:spPr>
        <a:noFill/>
        <a:ln w="27748">
          <a:noFill/>
        </a:ln>
      </c:spPr>
      <c:txPr>
        <a:bodyPr/>
        <a:lstStyle/>
        <a:p>
          <a:pPr>
            <a:defRPr sz="1201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1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B244F-FB1F-4460-8FD2-4BDB9951EA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428A6-5258-4DA7-A64E-9DA159211D2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cap="all" spc="0" dirty="0">
            <a:ln w="0"/>
            <a:solidFill>
              <a:schemeClr val="tx2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2C2A1BB-2CC5-4C4A-A2E5-625ABA46308C}" type="parTrans" cxnId="{7498383F-04BE-485F-9352-292DF13E20A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35B76B9-45C8-4628-9493-5D6BDE0C4170}" type="sibTrans" cxnId="{7498383F-04BE-485F-9352-292DF13E20AD}">
      <dgm:prSet/>
      <dgm:spPr/>
      <dgm:t>
        <a:bodyPr/>
        <a:lstStyle/>
        <a:p>
          <a:endParaRPr lang="ru-RU"/>
        </a:p>
      </dgm:t>
    </dgm:pt>
    <dgm:pt modelId="{9B50CD06-418D-4636-AF1F-08946298285A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dirty="0">
            <a:ln>
              <a:solidFill>
                <a:schemeClr val="tx1"/>
              </a:solidFill>
            </a:ln>
            <a:solidFill>
              <a:srgbClr val="FFCC00"/>
            </a:solidFill>
          </a:endParaRPr>
        </a:p>
      </dgm:t>
    </dgm:pt>
    <dgm:pt modelId="{3EA5880F-301C-4799-A031-6FD332BDE77F}" type="parTrans" cxnId="{2504F32B-4FA5-4583-A81B-CE3B0C3E5B6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39ED953-90B3-472C-9F8E-5F3F1C9B3527}" type="sibTrans" cxnId="{2504F32B-4FA5-4583-A81B-CE3B0C3E5B67}">
      <dgm:prSet/>
      <dgm:spPr/>
      <dgm:t>
        <a:bodyPr/>
        <a:lstStyle/>
        <a:p>
          <a:endParaRPr lang="ru-RU"/>
        </a:p>
      </dgm:t>
    </dgm:pt>
    <dgm:pt modelId="{447B71AD-D0BB-42B7-BDCC-3C77C8566F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scene3d>
          <a:camera prst="orthographicFront"/>
          <a:lightRig rig="soft" dir="tl">
            <a:rot lat="0" lon="0" rev="0"/>
          </a:lightRig>
        </a:scene3d>
        <a:sp3d>
          <a:bevelT/>
        </a:sp3d>
      </dgm:spPr>
      <dgm:t>
        <a:bodyPr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altLang="zh-CN" sz="32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Доходы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бюджета</a:t>
          </a:r>
          <a:r>
            <a:rPr lang="en-US" altLang="zh-CN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7989188-E72C-41AD-A745-6460474BD213}" type="sibTrans" cxnId="{E34A60E5-7978-4A1C-A7A3-47F041962A25}">
      <dgm:prSet/>
      <dgm:spPr/>
      <dgm:t>
        <a:bodyPr/>
        <a:lstStyle/>
        <a:p>
          <a:endParaRPr lang="ru-RU"/>
        </a:p>
      </dgm:t>
    </dgm:pt>
    <dgm:pt modelId="{1B674E7B-498C-4C50-B044-DD58566E0F85}" type="parTrans" cxnId="{E34A60E5-7978-4A1C-A7A3-47F041962A25}">
      <dgm:prSet/>
      <dgm:spPr/>
      <dgm:t>
        <a:bodyPr/>
        <a:lstStyle/>
        <a:p>
          <a:endParaRPr lang="ru-RU"/>
        </a:p>
      </dgm:t>
    </dgm:pt>
    <dgm:pt modelId="{851F2E38-C630-4DCF-AD35-F6997A7B65D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gm:t>
    </dgm:pt>
    <dgm:pt modelId="{A6B5AA79-0D7D-43B0-91BE-D72631655083}" type="parTrans" cxnId="{B0D5DFCA-E0A2-41B2-B0A3-F5C5A3E00B6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B5E2657-DCFD-4357-8D7E-666055F333D4}" type="sibTrans" cxnId="{B0D5DFCA-E0A2-41B2-B0A3-F5C5A3E00B64}">
      <dgm:prSet/>
      <dgm:spPr/>
      <dgm:t>
        <a:bodyPr/>
        <a:lstStyle/>
        <a:p>
          <a:endParaRPr lang="ru-RU"/>
        </a:p>
      </dgm:t>
    </dgm:pt>
    <dgm:pt modelId="{351872C0-A122-4888-80AF-C8C5AE875BFC}" type="pres">
      <dgm:prSet presAssocID="{896B244F-FB1F-4460-8FD2-4BDB9951E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116CA-53DD-4897-AE84-67C5A2D405EF}" type="pres">
      <dgm:prSet presAssocID="{447B71AD-D0BB-42B7-BDCC-3C77C8566F83}" presName="hierRoot1" presStyleCnt="0">
        <dgm:presLayoutVars>
          <dgm:hierBranch val="init"/>
        </dgm:presLayoutVars>
      </dgm:prSet>
      <dgm:spPr/>
    </dgm:pt>
    <dgm:pt modelId="{DE849391-7F60-4663-AF73-82F125BB0249}" type="pres">
      <dgm:prSet presAssocID="{447B71AD-D0BB-42B7-BDCC-3C77C8566F83}" presName="rootComposite1" presStyleCnt="0"/>
      <dgm:spPr/>
    </dgm:pt>
    <dgm:pt modelId="{B2146A14-AC22-4AC5-AC1C-52EB921C586A}" type="pres">
      <dgm:prSet presAssocID="{447B71AD-D0BB-42B7-BDCC-3C77C8566F83}" presName="rootText1" presStyleLbl="node0" presStyleIdx="0" presStyleCnt="1" custLinFactNeighborX="-879" custLinFactNeighborY="-16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F517F-9AA3-487B-AAB3-196610CF0A7E}" type="pres">
      <dgm:prSet presAssocID="{447B71AD-D0BB-42B7-BDCC-3C77C8566F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2FCDF-1491-4A75-AB3C-90FFECE955B8}" type="pres">
      <dgm:prSet presAssocID="{447B71AD-D0BB-42B7-BDCC-3C77C8566F83}" presName="hierChild2" presStyleCnt="0"/>
      <dgm:spPr/>
    </dgm:pt>
    <dgm:pt modelId="{0F61F338-E636-48E7-AC98-52DFE56B2C40}" type="pres">
      <dgm:prSet presAssocID="{82C2A1BB-2CC5-4C4A-A2E5-625ABA46308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DD07706-F9D3-4124-B22A-8FAC470F8A9F}" type="pres">
      <dgm:prSet presAssocID="{048428A6-5258-4DA7-A64E-9DA159211D27}" presName="hierRoot2" presStyleCnt="0">
        <dgm:presLayoutVars>
          <dgm:hierBranch val="init"/>
        </dgm:presLayoutVars>
      </dgm:prSet>
      <dgm:spPr/>
    </dgm:pt>
    <dgm:pt modelId="{C3215E40-74AF-4ED5-B5BF-D197B3167E12}" type="pres">
      <dgm:prSet presAssocID="{048428A6-5258-4DA7-A64E-9DA159211D27}" presName="rootComposite" presStyleCnt="0"/>
      <dgm:spPr/>
    </dgm:pt>
    <dgm:pt modelId="{6F5A755B-F07B-4B46-A844-39C9A6DFBF34}" type="pres">
      <dgm:prSet presAssocID="{048428A6-5258-4DA7-A64E-9DA159211D27}" presName="rootText" presStyleLbl="node2" presStyleIdx="0" presStyleCnt="3" custScaleX="87322" custScaleY="60997" custLinFactNeighborX="8448" custLinFactNeighborY="-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B13BC-731E-4A15-B8C3-69540F58AD18}" type="pres">
      <dgm:prSet presAssocID="{048428A6-5258-4DA7-A64E-9DA159211D2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BFA7FD-BC09-4A21-8E3C-BA8E6B8A1136}" type="pres">
      <dgm:prSet presAssocID="{048428A6-5258-4DA7-A64E-9DA159211D27}" presName="hierChild4" presStyleCnt="0"/>
      <dgm:spPr/>
    </dgm:pt>
    <dgm:pt modelId="{86D647D0-E194-475D-94E1-DE429B329C4A}" type="pres">
      <dgm:prSet presAssocID="{048428A6-5258-4DA7-A64E-9DA159211D27}" presName="hierChild5" presStyleCnt="0"/>
      <dgm:spPr/>
    </dgm:pt>
    <dgm:pt modelId="{8D99E618-B40E-4682-B879-37BFF18B6731}" type="pres">
      <dgm:prSet presAssocID="{A6B5AA79-0D7D-43B0-91BE-D726316550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5C8646-ED8D-4C91-83E4-8E902994E47D}" type="pres">
      <dgm:prSet presAssocID="{851F2E38-C630-4DCF-AD35-F6997A7B65DC}" presName="hierRoot2" presStyleCnt="0">
        <dgm:presLayoutVars>
          <dgm:hierBranch val="init"/>
        </dgm:presLayoutVars>
      </dgm:prSet>
      <dgm:spPr/>
    </dgm:pt>
    <dgm:pt modelId="{80B35095-85E0-49FE-BDD8-30C09796B9BE}" type="pres">
      <dgm:prSet presAssocID="{851F2E38-C630-4DCF-AD35-F6997A7B65DC}" presName="rootComposite" presStyleCnt="0"/>
      <dgm:spPr/>
    </dgm:pt>
    <dgm:pt modelId="{18F27375-20BD-4216-A11E-47535BF01F54}" type="pres">
      <dgm:prSet presAssocID="{851F2E38-C630-4DCF-AD35-F6997A7B65DC}" presName="rootText" presStyleLbl="node2" presStyleIdx="1" presStyleCnt="3" custScaleX="102640" custScaleY="60997" custLinFactNeighborX="12136" custLinFactNeighborY="-8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87763-D61A-4CC0-87CC-3E3C5E577693}" type="pres">
      <dgm:prSet presAssocID="{851F2E38-C630-4DCF-AD35-F6997A7B65D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395787-6179-4A35-A8F6-06668675B232}" type="pres">
      <dgm:prSet presAssocID="{851F2E38-C630-4DCF-AD35-F6997A7B65DC}" presName="hierChild4" presStyleCnt="0"/>
      <dgm:spPr/>
    </dgm:pt>
    <dgm:pt modelId="{5124D5E2-D92C-4461-A230-A7D6D95A3D6B}" type="pres">
      <dgm:prSet presAssocID="{851F2E38-C630-4DCF-AD35-F6997A7B65DC}" presName="hierChild5" presStyleCnt="0"/>
      <dgm:spPr/>
    </dgm:pt>
    <dgm:pt modelId="{B4B4CF3A-44C6-4553-9730-6BCCE2B60011}" type="pres">
      <dgm:prSet presAssocID="{3EA5880F-301C-4799-A031-6FD332BDE77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7DC8FD-060B-46A4-98F1-6E8A0CA2B98E}" type="pres">
      <dgm:prSet presAssocID="{9B50CD06-418D-4636-AF1F-08946298285A}" presName="hierRoot2" presStyleCnt="0">
        <dgm:presLayoutVars>
          <dgm:hierBranch val="init"/>
        </dgm:presLayoutVars>
      </dgm:prSet>
      <dgm:spPr/>
    </dgm:pt>
    <dgm:pt modelId="{09789FBB-3243-4C23-A059-ECA66C1847FE}" type="pres">
      <dgm:prSet presAssocID="{9B50CD06-418D-4636-AF1F-08946298285A}" presName="rootComposite" presStyleCnt="0"/>
      <dgm:spPr/>
    </dgm:pt>
    <dgm:pt modelId="{90D4AEFD-E344-48FA-B893-B7FE5E08AE3C}" type="pres">
      <dgm:prSet presAssocID="{9B50CD06-418D-4636-AF1F-08946298285A}" presName="rootText" presStyleLbl="node2" presStyleIdx="2" presStyleCnt="3" custScaleX="110712" custScaleY="58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DC2B1-0A85-4281-9219-4110D5C739DE}" type="pres">
      <dgm:prSet presAssocID="{9B50CD06-418D-4636-AF1F-08946298285A}" presName="rootConnector" presStyleLbl="node2" presStyleIdx="2" presStyleCnt="3"/>
      <dgm:spPr/>
      <dgm:t>
        <a:bodyPr/>
        <a:lstStyle/>
        <a:p>
          <a:endParaRPr lang="ru-RU"/>
        </a:p>
      </dgm:t>
    </dgm:pt>
    <dgm:pt modelId="{0CF7A952-3F68-4C3D-AF1A-645792289070}" type="pres">
      <dgm:prSet presAssocID="{9B50CD06-418D-4636-AF1F-08946298285A}" presName="hierChild4" presStyleCnt="0"/>
      <dgm:spPr/>
    </dgm:pt>
    <dgm:pt modelId="{523D681D-73F3-4AD3-91B1-848D64B4F4E5}" type="pres">
      <dgm:prSet presAssocID="{9B50CD06-418D-4636-AF1F-08946298285A}" presName="hierChild5" presStyleCnt="0"/>
      <dgm:spPr/>
    </dgm:pt>
    <dgm:pt modelId="{CB08B6AE-6F46-46F8-B202-A814E3075182}" type="pres">
      <dgm:prSet presAssocID="{447B71AD-D0BB-42B7-BDCC-3C77C8566F83}" presName="hierChild3" presStyleCnt="0"/>
      <dgm:spPr/>
    </dgm:pt>
  </dgm:ptLst>
  <dgm:cxnLst>
    <dgm:cxn modelId="{AD1CEF74-2F53-46FE-92EE-6A876CBBE2D1}" type="presOf" srcId="{82C2A1BB-2CC5-4C4A-A2E5-625ABA46308C}" destId="{0F61F338-E636-48E7-AC98-52DFE56B2C40}" srcOrd="0" destOrd="0" presId="urn:microsoft.com/office/officeart/2005/8/layout/orgChart1"/>
    <dgm:cxn modelId="{BBE74646-BE5A-48F8-A681-A332209D4911}" type="presOf" srcId="{048428A6-5258-4DA7-A64E-9DA159211D27}" destId="{3B9B13BC-731E-4A15-B8C3-69540F58AD18}" srcOrd="1" destOrd="0" presId="urn:microsoft.com/office/officeart/2005/8/layout/orgChart1"/>
    <dgm:cxn modelId="{2504F32B-4FA5-4583-A81B-CE3B0C3E5B67}" srcId="{447B71AD-D0BB-42B7-BDCC-3C77C8566F83}" destId="{9B50CD06-418D-4636-AF1F-08946298285A}" srcOrd="2" destOrd="0" parTransId="{3EA5880F-301C-4799-A031-6FD332BDE77F}" sibTransId="{A39ED953-90B3-472C-9F8E-5F3F1C9B3527}"/>
    <dgm:cxn modelId="{A8692C23-3AEC-4AB9-948A-E88E91A6F2C4}" type="presOf" srcId="{9B50CD06-418D-4636-AF1F-08946298285A}" destId="{90D4AEFD-E344-48FA-B893-B7FE5E08AE3C}" srcOrd="0" destOrd="0" presId="urn:microsoft.com/office/officeart/2005/8/layout/orgChart1"/>
    <dgm:cxn modelId="{59FE91D6-D2AA-49DF-B5BD-A01C78221B2A}" type="presOf" srcId="{048428A6-5258-4DA7-A64E-9DA159211D27}" destId="{6F5A755B-F07B-4B46-A844-39C9A6DFBF34}" srcOrd="0" destOrd="0" presId="urn:microsoft.com/office/officeart/2005/8/layout/orgChart1"/>
    <dgm:cxn modelId="{1C02E0CE-03CB-4081-8D13-E734F714ED35}" type="presOf" srcId="{447B71AD-D0BB-42B7-BDCC-3C77C8566F83}" destId="{AD3F517F-9AA3-487B-AAB3-196610CF0A7E}" srcOrd="1" destOrd="0" presId="urn:microsoft.com/office/officeart/2005/8/layout/orgChart1"/>
    <dgm:cxn modelId="{B0D5DFCA-E0A2-41B2-B0A3-F5C5A3E00B64}" srcId="{447B71AD-D0BB-42B7-BDCC-3C77C8566F83}" destId="{851F2E38-C630-4DCF-AD35-F6997A7B65DC}" srcOrd="1" destOrd="0" parTransId="{A6B5AA79-0D7D-43B0-91BE-D72631655083}" sibTransId="{6B5E2657-DCFD-4357-8D7E-666055F333D4}"/>
    <dgm:cxn modelId="{7498383F-04BE-485F-9352-292DF13E20AD}" srcId="{447B71AD-D0BB-42B7-BDCC-3C77C8566F83}" destId="{048428A6-5258-4DA7-A64E-9DA159211D27}" srcOrd="0" destOrd="0" parTransId="{82C2A1BB-2CC5-4C4A-A2E5-625ABA46308C}" sibTransId="{B35B76B9-45C8-4628-9493-5D6BDE0C4170}"/>
    <dgm:cxn modelId="{E34A60E5-7978-4A1C-A7A3-47F041962A25}" srcId="{896B244F-FB1F-4460-8FD2-4BDB9951EAE6}" destId="{447B71AD-D0BB-42B7-BDCC-3C77C8566F83}" srcOrd="0" destOrd="0" parTransId="{1B674E7B-498C-4C50-B044-DD58566E0F85}" sibTransId="{07989188-E72C-41AD-A745-6460474BD213}"/>
    <dgm:cxn modelId="{B4A7655F-6CC5-4C23-A4B9-77CFCD7FFAE4}" type="presOf" srcId="{9B50CD06-418D-4636-AF1F-08946298285A}" destId="{8A0DC2B1-0A85-4281-9219-4110D5C739DE}" srcOrd="1" destOrd="0" presId="urn:microsoft.com/office/officeart/2005/8/layout/orgChart1"/>
    <dgm:cxn modelId="{28E6B401-0BC9-4E48-A3F3-66134D1DD444}" type="presOf" srcId="{447B71AD-D0BB-42B7-BDCC-3C77C8566F83}" destId="{B2146A14-AC22-4AC5-AC1C-52EB921C586A}" srcOrd="0" destOrd="0" presId="urn:microsoft.com/office/officeart/2005/8/layout/orgChart1"/>
    <dgm:cxn modelId="{C6DBB10F-15B3-4218-A53C-86BA84802095}" type="presOf" srcId="{851F2E38-C630-4DCF-AD35-F6997A7B65DC}" destId="{18F27375-20BD-4216-A11E-47535BF01F54}" srcOrd="0" destOrd="0" presId="urn:microsoft.com/office/officeart/2005/8/layout/orgChart1"/>
    <dgm:cxn modelId="{7922D730-FCC5-4CC9-81D3-2941B5B37E4F}" type="presOf" srcId="{A6B5AA79-0D7D-43B0-91BE-D72631655083}" destId="{8D99E618-B40E-4682-B879-37BFF18B6731}" srcOrd="0" destOrd="0" presId="urn:microsoft.com/office/officeart/2005/8/layout/orgChart1"/>
    <dgm:cxn modelId="{3ED2EE7D-3232-4084-9EEA-D224A64A07DA}" type="presOf" srcId="{851F2E38-C630-4DCF-AD35-F6997A7B65DC}" destId="{E2D87763-D61A-4CC0-87CC-3E3C5E577693}" srcOrd="1" destOrd="0" presId="urn:microsoft.com/office/officeart/2005/8/layout/orgChart1"/>
    <dgm:cxn modelId="{19FD63C6-3D3F-40C2-B46F-0E6DAACF3982}" type="presOf" srcId="{3EA5880F-301C-4799-A031-6FD332BDE77F}" destId="{B4B4CF3A-44C6-4553-9730-6BCCE2B60011}" srcOrd="0" destOrd="0" presId="urn:microsoft.com/office/officeart/2005/8/layout/orgChart1"/>
    <dgm:cxn modelId="{93C318B6-06E8-4F6A-B8DC-3DA5E393FE96}" type="presOf" srcId="{896B244F-FB1F-4460-8FD2-4BDB9951EAE6}" destId="{351872C0-A122-4888-80AF-C8C5AE875BFC}" srcOrd="0" destOrd="0" presId="urn:microsoft.com/office/officeart/2005/8/layout/orgChart1"/>
    <dgm:cxn modelId="{A9E91EFD-0797-49AD-841C-31A0E0B15862}" type="presParOf" srcId="{351872C0-A122-4888-80AF-C8C5AE875BFC}" destId="{6FC116CA-53DD-4897-AE84-67C5A2D405EF}" srcOrd="0" destOrd="0" presId="urn:microsoft.com/office/officeart/2005/8/layout/orgChart1"/>
    <dgm:cxn modelId="{F542D651-4C70-4B41-96CE-5626C256DC96}" type="presParOf" srcId="{6FC116CA-53DD-4897-AE84-67C5A2D405EF}" destId="{DE849391-7F60-4663-AF73-82F125BB0249}" srcOrd="0" destOrd="0" presId="urn:microsoft.com/office/officeart/2005/8/layout/orgChart1"/>
    <dgm:cxn modelId="{4258CE6D-1224-4DD2-9668-A404E287739B}" type="presParOf" srcId="{DE849391-7F60-4663-AF73-82F125BB0249}" destId="{B2146A14-AC22-4AC5-AC1C-52EB921C586A}" srcOrd="0" destOrd="0" presId="urn:microsoft.com/office/officeart/2005/8/layout/orgChart1"/>
    <dgm:cxn modelId="{30E342BD-A4CD-4B84-BBFD-9BFEF31D880A}" type="presParOf" srcId="{DE849391-7F60-4663-AF73-82F125BB0249}" destId="{AD3F517F-9AA3-487B-AAB3-196610CF0A7E}" srcOrd="1" destOrd="0" presId="urn:microsoft.com/office/officeart/2005/8/layout/orgChart1"/>
    <dgm:cxn modelId="{51D52BE0-F531-4E9B-ACBE-808F5FE72DA6}" type="presParOf" srcId="{6FC116CA-53DD-4897-AE84-67C5A2D405EF}" destId="{5F42FCDF-1491-4A75-AB3C-90FFECE955B8}" srcOrd="1" destOrd="0" presId="urn:microsoft.com/office/officeart/2005/8/layout/orgChart1"/>
    <dgm:cxn modelId="{2BA01D8A-42DE-4AF1-96E7-0934C086F490}" type="presParOf" srcId="{5F42FCDF-1491-4A75-AB3C-90FFECE955B8}" destId="{0F61F338-E636-48E7-AC98-52DFE56B2C40}" srcOrd="0" destOrd="0" presId="urn:microsoft.com/office/officeart/2005/8/layout/orgChart1"/>
    <dgm:cxn modelId="{74259FFE-A542-4788-825E-1E505E1A94D1}" type="presParOf" srcId="{5F42FCDF-1491-4A75-AB3C-90FFECE955B8}" destId="{7DD07706-F9D3-4124-B22A-8FAC470F8A9F}" srcOrd="1" destOrd="0" presId="urn:microsoft.com/office/officeart/2005/8/layout/orgChart1"/>
    <dgm:cxn modelId="{D3E97B24-4B80-4010-8B2B-551556464CFE}" type="presParOf" srcId="{7DD07706-F9D3-4124-B22A-8FAC470F8A9F}" destId="{C3215E40-74AF-4ED5-B5BF-D197B3167E12}" srcOrd="0" destOrd="0" presId="urn:microsoft.com/office/officeart/2005/8/layout/orgChart1"/>
    <dgm:cxn modelId="{38051767-2DBC-4905-9D54-10B0DB722019}" type="presParOf" srcId="{C3215E40-74AF-4ED5-B5BF-D197B3167E12}" destId="{6F5A755B-F07B-4B46-A844-39C9A6DFBF34}" srcOrd="0" destOrd="0" presId="urn:microsoft.com/office/officeart/2005/8/layout/orgChart1"/>
    <dgm:cxn modelId="{857D5ED6-54E4-4632-A77B-AA3570B02B0E}" type="presParOf" srcId="{C3215E40-74AF-4ED5-B5BF-D197B3167E12}" destId="{3B9B13BC-731E-4A15-B8C3-69540F58AD18}" srcOrd="1" destOrd="0" presId="urn:microsoft.com/office/officeart/2005/8/layout/orgChart1"/>
    <dgm:cxn modelId="{28B11C74-8E4E-44E1-A147-353702EAFF1D}" type="presParOf" srcId="{7DD07706-F9D3-4124-B22A-8FAC470F8A9F}" destId="{1DBFA7FD-BC09-4A21-8E3C-BA8E6B8A1136}" srcOrd="1" destOrd="0" presId="urn:microsoft.com/office/officeart/2005/8/layout/orgChart1"/>
    <dgm:cxn modelId="{E61607E7-E367-416D-B3D6-AEAB8A6C1BDB}" type="presParOf" srcId="{7DD07706-F9D3-4124-B22A-8FAC470F8A9F}" destId="{86D647D0-E194-475D-94E1-DE429B329C4A}" srcOrd="2" destOrd="0" presId="urn:microsoft.com/office/officeart/2005/8/layout/orgChart1"/>
    <dgm:cxn modelId="{C0D128DB-9D32-4FD1-97D3-39BE61663CD8}" type="presParOf" srcId="{5F42FCDF-1491-4A75-AB3C-90FFECE955B8}" destId="{8D99E618-B40E-4682-B879-37BFF18B6731}" srcOrd="2" destOrd="0" presId="urn:microsoft.com/office/officeart/2005/8/layout/orgChart1"/>
    <dgm:cxn modelId="{91391B51-5AED-48FC-970E-0A174B890D8D}" type="presParOf" srcId="{5F42FCDF-1491-4A75-AB3C-90FFECE955B8}" destId="{1B5C8646-ED8D-4C91-83E4-8E902994E47D}" srcOrd="3" destOrd="0" presId="urn:microsoft.com/office/officeart/2005/8/layout/orgChart1"/>
    <dgm:cxn modelId="{D82C37C6-35E0-43A4-9F3F-0B5F8734655C}" type="presParOf" srcId="{1B5C8646-ED8D-4C91-83E4-8E902994E47D}" destId="{80B35095-85E0-49FE-BDD8-30C09796B9BE}" srcOrd="0" destOrd="0" presId="urn:microsoft.com/office/officeart/2005/8/layout/orgChart1"/>
    <dgm:cxn modelId="{CBF1CB59-2BBA-4547-86D5-F6B334EEE4D7}" type="presParOf" srcId="{80B35095-85E0-49FE-BDD8-30C09796B9BE}" destId="{18F27375-20BD-4216-A11E-47535BF01F54}" srcOrd="0" destOrd="0" presId="urn:microsoft.com/office/officeart/2005/8/layout/orgChart1"/>
    <dgm:cxn modelId="{180F0D42-4294-49CA-BA88-4F3D41684167}" type="presParOf" srcId="{80B35095-85E0-49FE-BDD8-30C09796B9BE}" destId="{E2D87763-D61A-4CC0-87CC-3E3C5E577693}" srcOrd="1" destOrd="0" presId="urn:microsoft.com/office/officeart/2005/8/layout/orgChart1"/>
    <dgm:cxn modelId="{C024E34B-E872-43F5-8052-E0A9EB11FD81}" type="presParOf" srcId="{1B5C8646-ED8D-4C91-83E4-8E902994E47D}" destId="{53395787-6179-4A35-A8F6-06668675B232}" srcOrd="1" destOrd="0" presId="urn:microsoft.com/office/officeart/2005/8/layout/orgChart1"/>
    <dgm:cxn modelId="{29395986-E223-4C5A-8489-DABCD7F07C71}" type="presParOf" srcId="{1B5C8646-ED8D-4C91-83E4-8E902994E47D}" destId="{5124D5E2-D92C-4461-A230-A7D6D95A3D6B}" srcOrd="2" destOrd="0" presId="urn:microsoft.com/office/officeart/2005/8/layout/orgChart1"/>
    <dgm:cxn modelId="{2999C16F-A1C7-4FB2-B748-BC4A8FD7DD9A}" type="presParOf" srcId="{5F42FCDF-1491-4A75-AB3C-90FFECE955B8}" destId="{B4B4CF3A-44C6-4553-9730-6BCCE2B60011}" srcOrd="4" destOrd="0" presId="urn:microsoft.com/office/officeart/2005/8/layout/orgChart1"/>
    <dgm:cxn modelId="{36542EA3-969B-44D3-88E9-E8743C717827}" type="presParOf" srcId="{5F42FCDF-1491-4A75-AB3C-90FFECE955B8}" destId="{E67DC8FD-060B-46A4-98F1-6E8A0CA2B98E}" srcOrd="5" destOrd="0" presId="urn:microsoft.com/office/officeart/2005/8/layout/orgChart1"/>
    <dgm:cxn modelId="{F9030DC9-6A2A-451F-B5FB-EBDA6ED35FC5}" type="presParOf" srcId="{E67DC8FD-060B-46A4-98F1-6E8A0CA2B98E}" destId="{09789FBB-3243-4C23-A059-ECA66C1847FE}" srcOrd="0" destOrd="0" presId="urn:microsoft.com/office/officeart/2005/8/layout/orgChart1"/>
    <dgm:cxn modelId="{2150FAB9-A8DA-4698-82BC-89D76EB57BBD}" type="presParOf" srcId="{09789FBB-3243-4C23-A059-ECA66C1847FE}" destId="{90D4AEFD-E344-48FA-B893-B7FE5E08AE3C}" srcOrd="0" destOrd="0" presId="urn:microsoft.com/office/officeart/2005/8/layout/orgChart1"/>
    <dgm:cxn modelId="{5D9194A9-B2CE-4AA9-81FB-996EC4AE5D35}" type="presParOf" srcId="{09789FBB-3243-4C23-A059-ECA66C1847FE}" destId="{8A0DC2B1-0A85-4281-9219-4110D5C739DE}" srcOrd="1" destOrd="0" presId="urn:microsoft.com/office/officeart/2005/8/layout/orgChart1"/>
    <dgm:cxn modelId="{98412443-415E-4E86-B514-C7F2F0F0C6E3}" type="presParOf" srcId="{E67DC8FD-060B-46A4-98F1-6E8A0CA2B98E}" destId="{0CF7A952-3F68-4C3D-AF1A-645792289070}" srcOrd="1" destOrd="0" presId="urn:microsoft.com/office/officeart/2005/8/layout/orgChart1"/>
    <dgm:cxn modelId="{5415ABCE-7206-4E67-8925-9B19721E384B}" type="presParOf" srcId="{E67DC8FD-060B-46A4-98F1-6E8A0CA2B98E}" destId="{523D681D-73F3-4AD3-91B1-848D64B4F4E5}" srcOrd="2" destOrd="0" presId="urn:microsoft.com/office/officeart/2005/8/layout/orgChart1"/>
    <dgm:cxn modelId="{69176B16-7104-4230-BBCA-B1E0CF579897}" type="presParOf" srcId="{6FC116CA-53DD-4897-AE84-67C5A2D405EF}" destId="{CB08B6AE-6F46-46F8-B202-A814E3075182}" srcOrd="2" destOrd="0" presId="urn:microsoft.com/office/officeart/2005/8/layout/orgChar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CF3A-44C6-4553-9730-6BCCE2B60011}">
      <dsp:nvSpPr>
        <dsp:cNvPr id="0" name=""/>
        <dsp:cNvSpPr/>
      </dsp:nvSpPr>
      <dsp:spPr>
        <a:xfrm>
          <a:off x="4548550" y="2019090"/>
          <a:ext cx="3117525" cy="77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94"/>
              </a:lnTo>
              <a:lnTo>
                <a:pt x="3117525" y="497894"/>
              </a:lnTo>
              <a:lnTo>
                <a:pt x="3117525" y="778007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D99E618-B40E-4682-B879-37BFF18B6731}">
      <dsp:nvSpPr>
        <dsp:cNvPr id="0" name=""/>
        <dsp:cNvSpPr/>
      </dsp:nvSpPr>
      <dsp:spPr>
        <a:xfrm>
          <a:off x="4502830" y="2019090"/>
          <a:ext cx="91440" cy="666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289"/>
              </a:lnTo>
              <a:lnTo>
                <a:pt x="80934" y="386289"/>
              </a:lnTo>
              <a:lnTo>
                <a:pt x="80934" y="66640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338-E636-48E7-AC98-52DFE56B2C40}">
      <dsp:nvSpPr>
        <dsp:cNvPr id="0" name=""/>
        <dsp:cNvSpPr/>
      </dsp:nvSpPr>
      <dsp:spPr>
        <a:xfrm>
          <a:off x="1391302" y="2019090"/>
          <a:ext cx="3157248" cy="771925"/>
        </a:xfrm>
        <a:custGeom>
          <a:avLst/>
          <a:gdLst/>
          <a:ahLst/>
          <a:cxnLst/>
          <a:rect l="0" t="0" r="0" b="0"/>
          <a:pathLst>
            <a:path>
              <a:moveTo>
                <a:pt x="3157248" y="0"/>
              </a:moveTo>
              <a:lnTo>
                <a:pt x="3157248" y="491811"/>
              </a:lnTo>
              <a:lnTo>
                <a:pt x="0" y="491811"/>
              </a:lnTo>
              <a:lnTo>
                <a:pt x="0" y="7719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6A14-AC22-4AC5-AC1C-52EB921C586A}">
      <dsp:nvSpPr>
        <dsp:cNvPr id="0" name=""/>
        <dsp:cNvSpPr/>
      </dsp:nvSpPr>
      <dsp:spPr>
        <a:xfrm>
          <a:off x="3214678" y="685218"/>
          <a:ext cx="2667744" cy="133387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soft" dir="tl">
            <a:rot lat="0" lon="0" rev="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Доходы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бюджета</a:t>
          </a:r>
          <a:r>
            <a:rPr lang="en-US" altLang="zh-CN" sz="32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14678" y="685218"/>
        <a:ext cx="2667744" cy="1333872"/>
      </dsp:txXfrm>
    </dsp:sp>
    <dsp:sp modelId="{6F5A755B-F07B-4B46-A844-39C9A6DFBF34}">
      <dsp:nvSpPr>
        <dsp:cNvPr id="0" name=""/>
        <dsp:cNvSpPr/>
      </dsp:nvSpPr>
      <dsp:spPr>
        <a:xfrm>
          <a:off x="226538" y="2791015"/>
          <a:ext cx="2329527" cy="813621"/>
        </a:xfrm>
        <a:prstGeom prst="rect">
          <a:avLst/>
        </a:prstGeom>
        <a:gradFill flip="none"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cap="all" spc="0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300" b="1" kern="1200" cap="all" spc="0" dirty="0">
            <a:ln w="0"/>
            <a:solidFill>
              <a:schemeClr val="tx2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26538" y="2791015"/>
        <a:ext cx="2329527" cy="813621"/>
      </dsp:txXfrm>
    </dsp:sp>
    <dsp:sp modelId="{18F27375-20BD-4216-A11E-47535BF01F54}">
      <dsp:nvSpPr>
        <dsp:cNvPr id="0" name=""/>
        <dsp:cNvSpPr/>
      </dsp:nvSpPr>
      <dsp:spPr>
        <a:xfrm>
          <a:off x="3214678" y="2685493"/>
          <a:ext cx="2738172" cy="813621"/>
        </a:xfrm>
        <a:prstGeom prst="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sp:txBody>
      <dsp:txXfrm>
        <a:off x="3214678" y="2685493"/>
        <a:ext cx="2738172" cy="813621"/>
      </dsp:txXfrm>
    </dsp:sp>
    <dsp:sp modelId="{90D4AEFD-E344-48FA-B893-B7FE5E08AE3C}">
      <dsp:nvSpPr>
        <dsp:cNvPr id="0" name=""/>
        <dsp:cNvSpPr/>
      </dsp:nvSpPr>
      <dsp:spPr>
        <a:xfrm>
          <a:off x="6189319" y="2797098"/>
          <a:ext cx="2953512" cy="781208"/>
        </a:xfrm>
        <a:prstGeom prst="rect">
          <a:avLst/>
        </a:prstGeom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300" kern="1200" dirty="0">
            <a:ln>
              <a:solidFill>
                <a:schemeClr val="tx1"/>
              </a:solidFill>
            </a:ln>
            <a:solidFill>
              <a:srgbClr val="FFCC00"/>
            </a:solidFill>
          </a:endParaRPr>
        </a:p>
      </dsp:txBody>
      <dsp:txXfrm>
        <a:off x="6189319" y="2797098"/>
        <a:ext cx="2953512" cy="78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6505-27F9-4A78-B3A1-83B836D064F0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83FC3-A728-47E1-B60E-B610D79C9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2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B70E3-F1B0-43CC-AC86-795E33A1313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856F0-79A2-4586-B40C-0B4FEB7213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03DDE-73A8-42E5-9E9F-D12DB56554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8C207ED-E81D-47DF-8A6E-DBCC43ABAE3F}" type="slidenum">
              <a:rPr lang="ru-RU" altLang="ru-RU" sz="1200">
                <a:latin typeface="Calibri" pitchFamily="34" charset="0"/>
              </a:rPr>
              <a:pPr algn="r"/>
              <a:t>23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8050"/>
            <a:ext cx="498792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/>
          <a:lstStyle/>
          <a:p>
            <a:pPr eaLnBrk="1" hangingPunct="1"/>
            <a:endParaRPr lang="ru-RU" altLang="ru-RU" sz="1600" smtClean="0"/>
          </a:p>
          <a:p>
            <a:pPr eaLnBrk="1" hangingPunct="1"/>
            <a:endParaRPr lang="ru-RU" altLang="ru-RU" sz="1600" smtClean="0"/>
          </a:p>
          <a:p>
            <a:pPr eaLnBrk="1" hangingPunct="1"/>
            <a:endParaRPr lang="ru-RU" altLang="ru-RU" sz="16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B6A8CA4-BEAA-40CF-BF1D-00E25240D778}" type="slidenum">
              <a:rPr lang="ru-RU" altLang="ru-RU" sz="1200">
                <a:latin typeface="Calibri" pitchFamily="34" charset="0"/>
              </a:rPr>
              <a:pPr algn="r"/>
              <a:t>24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8050"/>
            <a:ext cx="498792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/>
          <a:lstStyle/>
          <a:p>
            <a:pPr eaLnBrk="1" hangingPunct="1"/>
            <a:endParaRPr lang="ru-RU" altLang="ru-RU" sz="1600" smtClean="0"/>
          </a:p>
          <a:p>
            <a:pPr eaLnBrk="1" hangingPunct="1"/>
            <a:endParaRPr lang="ru-RU" altLang="ru-RU" sz="1600" smtClean="0"/>
          </a:p>
          <a:p>
            <a:pPr eaLnBrk="1" hangingPunct="1"/>
            <a:endParaRPr lang="ru-RU" altLang="ru-RU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A09D-8084-48AC-B5FD-D3FCABF17FF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3A4B-C99A-40EF-862B-C87EB4294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94121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DE16-F3EE-44FD-9C7A-93C7A375D737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FEB5-DF64-4B38-AB2B-E6E747BFF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71315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96AA-FCC5-4961-8AFE-EDAEE01731DE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AD797-4809-4243-94E6-EEF8C1631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7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B722F-5704-4531-B874-1718864E7B0A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D03F-D07D-48C1-8FA9-F6AD67B37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45363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ED1C-3799-4CBC-B137-030DB62C92D8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FCD4-B6C7-4F5E-B2AC-99C246ADF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23137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3E83-F3C5-402A-90CA-16F3861C8A7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A6E3-175A-4AE9-B8CE-0EFD0255E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47309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367C-9A84-4CFD-9FEB-FA6A1898ECEC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D4C-3635-4DCE-9FA9-73102837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58446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9C5D-8716-4CCC-A2D2-DA294694DE6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75904-CC8C-449E-8D46-2B1D564E4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37360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FCA3-D648-41C5-93E5-29D4F4612E08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D221-4648-4F4A-A27B-E613739BB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2912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9743-683F-4475-A06B-E5F69D701C31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3D72-08E3-4365-A975-33C540C1D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49629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3B89-FDCD-492C-8B98-5D5283A906A1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1709-41A6-452A-B591-0EBD56114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15635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1B5E-CB4D-4A0E-AA65-098421B7A2F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6CB4-6D73-4CEC-A1C5-3207D9A7D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40452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779BDD-111E-4416-BF6C-9573E8CCFF6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FA9EF-A4FD-4A74-AB57-F2EDAAB76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79700"/>
            <a:ext cx="3490913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4" descr="http://www.gazetaby.com/i/2013/08/pivo06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http://clip-arts.ru/data/media/36/business_men-0465-men-04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00288"/>
            <a:ext cx="3067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http://im7-tub-ru.yandex.net/i?id=120743647-4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57188" y="4868863"/>
            <a:ext cx="8642350" cy="19891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К решению Собрания депутатов 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Малогнеушевского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сельсовета Рыльского района  Курской области от 15.12.2015 года № 177 «О бюджете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Малогнеушевского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сельсовета Рыльского района Курской области на 2016 год»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9982" y="2857496"/>
            <a:ext cx="2966005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граждан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0213"/>
            <a:ext cx="9144000" cy="50482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/>
              <a:t>   </a:t>
            </a:r>
            <a:r>
              <a:rPr lang="ru-RU" sz="1400" dirty="0"/>
              <a:t>	Прогнозирование доходной части бюджета </a:t>
            </a:r>
            <a:r>
              <a:rPr lang="ru-RU" sz="1400" dirty="0" err="1"/>
              <a:t>Малогнеушевского</a:t>
            </a:r>
            <a:r>
              <a:rPr lang="ru-RU" sz="1400" dirty="0"/>
              <a:t> сельсовета на 2016 год  осуществлялось на основе налогового и бюджетного законодательства Российской Федерации, действующего на момент составления проекта бюджета муниципального образования, а также с учетом  изменений бюджетного законодательства.</a:t>
            </a:r>
          </a:p>
          <a:p>
            <a:pPr algn="just">
              <a:defRPr/>
            </a:pPr>
            <a:r>
              <a:rPr lang="ru-RU" sz="1400" dirty="0"/>
              <a:t>	Расчет налоговых и неналоговых доходов производился по каждому виду налога или сбора исходя из: фактического поступления в бюджет за предыдущие периоды и прогнозируемых показателей социально-экономического развития муниципального образования на 2016 – 2018 годы, а также ожидаемых поступлений в бюджет </a:t>
            </a:r>
            <a:r>
              <a:rPr lang="ru-RU" sz="1400" dirty="0" err="1"/>
              <a:t>Малогнеушевского</a:t>
            </a:r>
            <a:r>
              <a:rPr lang="ru-RU" sz="1400" dirty="0"/>
              <a:t> сельсовета Рыльского  района в 2015 году.</a:t>
            </a:r>
          </a:p>
          <a:p>
            <a:pPr algn="just">
              <a:defRPr/>
            </a:pPr>
            <a:r>
              <a:rPr lang="ru-RU" sz="1400" dirty="0"/>
              <a:t>	Объем  доходов на 2016 год прогнозируется в сумме  </a:t>
            </a:r>
            <a:r>
              <a:rPr lang="ru-RU" sz="1400" b="1" dirty="0"/>
              <a:t>3 846 153,00 руб</a:t>
            </a:r>
            <a:r>
              <a:rPr lang="ru-RU" sz="1400" dirty="0"/>
              <a:t>., при этом поступления налоговых и неналоговых доходов  рассчитаны в объеме  </a:t>
            </a:r>
            <a:r>
              <a:rPr lang="ru-RU" sz="1400" b="1" dirty="0"/>
              <a:t>3 344 310,00. руб</a:t>
            </a:r>
            <a:r>
              <a:rPr lang="ru-RU" sz="1400" dirty="0"/>
              <a:t>., безвозмездные поступления -  </a:t>
            </a:r>
            <a:r>
              <a:rPr lang="ru-RU" sz="1400" b="1" dirty="0"/>
              <a:t>501 843,00 руб.</a:t>
            </a:r>
            <a:r>
              <a:rPr lang="ru-RU" sz="1400" dirty="0"/>
              <a:t> </a:t>
            </a:r>
          </a:p>
          <a:p>
            <a:pPr algn="just">
              <a:defRPr/>
            </a:pPr>
            <a:r>
              <a:rPr lang="ru-RU" sz="1400" dirty="0"/>
              <a:t>	В структуре налоговых доходов, которые запланированы в объеме  </a:t>
            </a:r>
            <a:r>
              <a:rPr lang="ru-RU" sz="1400" b="1" dirty="0"/>
              <a:t>3 285 010,00 руб</a:t>
            </a:r>
            <a:r>
              <a:rPr lang="ru-RU" sz="1400" dirty="0"/>
              <a:t>., наибольший удельный вес </a:t>
            </a:r>
            <a:r>
              <a:rPr lang="ru-RU" sz="1400" b="1" dirty="0"/>
              <a:t>(84 %)</a:t>
            </a:r>
            <a:r>
              <a:rPr lang="ru-RU" sz="1400" dirty="0"/>
              <a:t> занимает земельный налог </a:t>
            </a:r>
            <a:r>
              <a:rPr lang="ru-RU" sz="1400" b="1" dirty="0"/>
              <a:t>(2 759 200,00 руб.).</a:t>
            </a:r>
            <a:endParaRPr lang="ru-RU" sz="1400" dirty="0"/>
          </a:p>
          <a:p>
            <a:pPr algn="just">
              <a:defRPr/>
            </a:pPr>
            <a:r>
              <a:rPr lang="ru-RU" sz="1400" dirty="0"/>
              <a:t>	Неналоговые доходы спрогнозированы в объеме </a:t>
            </a:r>
            <a:r>
              <a:rPr lang="ru-RU" sz="1400" b="1" dirty="0"/>
              <a:t>59 300,00 руб</a:t>
            </a:r>
            <a:r>
              <a:rPr lang="ru-RU" sz="1400" dirty="0"/>
              <a:t>., при этом доходы от использования имущества, находящегося в государственной и муниципальной собственности, составляют  </a:t>
            </a:r>
            <a:r>
              <a:rPr lang="ru-RU" sz="1400" b="1" dirty="0"/>
              <a:t>100 %; </a:t>
            </a:r>
          </a:p>
          <a:p>
            <a:pPr algn="just">
              <a:defRPr/>
            </a:pPr>
            <a:r>
              <a:rPr lang="ru-RU" sz="1400" dirty="0"/>
              <a:t> 	Как видно из приведенных данных, налоговые доходы будут обеспечивать основной объем поступлений в 2016 году – 85,4%, а неналоговые доходы составят в 2016 году – 1,5 %.</a:t>
            </a:r>
          </a:p>
          <a:p>
            <a:pPr algn="just">
              <a:defRPr/>
            </a:pPr>
            <a:r>
              <a:rPr lang="ru-RU" sz="1400" dirty="0"/>
              <a:t>	Структурообразующими доходами бюджета  </a:t>
            </a:r>
            <a:r>
              <a:rPr lang="ru-RU" sz="1400" dirty="0" err="1"/>
              <a:t>Малогнеушевского</a:t>
            </a:r>
            <a:r>
              <a:rPr lang="ru-RU" sz="1400" dirty="0"/>
              <a:t> сельсовета являются: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/>
              <a:t>налог на доходы физических лиц,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/>
              <a:t>Налог на имущество физических лиц;</a:t>
            </a:r>
          </a:p>
          <a:p>
            <a:pPr algn="just">
              <a:defRPr/>
            </a:pPr>
            <a:r>
              <a:rPr lang="ru-RU" sz="1400" dirty="0"/>
              <a:t>-     Земельный налог,    </a:t>
            </a:r>
          </a:p>
          <a:p>
            <a:pPr algn="just">
              <a:defRPr/>
            </a:pPr>
            <a:r>
              <a:rPr lang="ru-RU" sz="1400" dirty="0"/>
              <a:t>-  доходы от использования имущества, находящегося в государственной и муниципальной собственности.  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62463"/>
            <a:ext cx="18002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муниципального образования</a:t>
            </a: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85750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00100" y="3736975"/>
            <a:ext cx="7559675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Составление проекта бюджета муниципального образования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188" y="1196975"/>
            <a:ext cx="1728787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313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59563" y="1196975"/>
            <a:ext cx="1944687" cy="2517775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муниципального образования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08525" y="1217613"/>
            <a:ext cx="1792288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572000"/>
            <a:ext cx="1874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00563"/>
            <a:ext cx="27193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437063"/>
            <a:ext cx="26431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7" grpId="0" animBg="1"/>
      <p:bldP spid="389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sk.doski.ru/i/51/49/514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91948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4294967295"/>
          </p:nvPr>
        </p:nvGraphicFramePr>
        <p:xfrm>
          <a:off x="0" y="1987400"/>
          <a:ext cx="9144000" cy="45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88900" y="38100"/>
            <a:ext cx="884078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  <a:tab pos="3441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Из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каких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поступлений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настоящее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время формируется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доходная</a:t>
            </a:r>
            <a:r>
              <a:rPr lang="ru-RU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часть бюджета?</a:t>
            </a:r>
            <a:endParaRPr lang="en-US" altLang="zh-CN" sz="2800" b="1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lnSpc>
                <a:spcPts val="3000"/>
              </a:lnSpc>
            </a:pPr>
            <a:r>
              <a:rPr lang="en-US" altLang="zh-CN">
                <a:ea typeface="宋体" pitchFamily="2" charset="-122"/>
                <a:cs typeface="Times New Roman" pitchFamily="18" charset="0"/>
              </a:rPr>
              <a:t>	</a:t>
            </a:r>
          </a:p>
          <a:p>
            <a:pPr algn="ctr" eaLnBrk="1" hangingPunct="1">
              <a:lnSpc>
                <a:spcPts val="3000"/>
              </a:lnSpc>
            </a:pPr>
            <a:r>
              <a:rPr lang="en-US" altLang="zh-CN" sz="2800">
                <a:solidFill>
                  <a:srgbClr val="7030A0"/>
                </a:solidFill>
                <a:latin typeface="Arial Black" pitchFamily="34" charset="0"/>
                <a:ea typeface="宋体" pitchFamily="2" charset="-122"/>
                <a:cs typeface="Times New Roman" pitchFamily="18" charset="0"/>
              </a:rPr>
              <a:t>Доходы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>
                <a:solidFill>
                  <a:srgbClr val="7030A0"/>
                </a:solidFill>
                <a:latin typeface="Arial Black" pitchFamily="34" charset="0"/>
                <a:ea typeface="宋体" pitchFamily="2" charset="-122"/>
                <a:cs typeface="Times New Roman" pitchFamily="18" charset="0"/>
              </a:rPr>
              <a:t>бюджета</a:t>
            </a:r>
            <a:r>
              <a:rPr lang="en-US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595959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–</a:t>
            </a:r>
            <a:r>
              <a:rPr lang="en-US" altLang="zh-CN" sz="24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денежные средства, поступающие в бюджет за </a:t>
            </a:r>
            <a:r>
              <a:rPr lang="ru-RU" altLang="zh-CN" sz="280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исключением средств, являющихся источниками финансирования дефицита бюджета</a:t>
            </a:r>
          </a:p>
          <a:p>
            <a:pPr algn="ctr" eaLnBrk="1" hangingPunct="1">
              <a:lnSpc>
                <a:spcPts val="3000"/>
              </a:lnSpc>
            </a:pPr>
            <a:r>
              <a:rPr lang="ru-RU" altLang="zh-CN" sz="2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ursk.bezformata.ru/content/image61259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63579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00438" y="908050"/>
            <a:ext cx="5643562" cy="350043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прибыль, налог на доходы физических лиц; земельный налог; налог на имущество физических лиц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pro-goroda.ru/sites/default/files/styles/news-fullnode-main-pic/public/field/image/800x600_1307023870_dengi-novostivl-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28688"/>
            <a:ext cx="37798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download.taxifm.ru/pub/13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929063"/>
            <a:ext cx="58578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kern="1200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638" y="1316038"/>
            <a:ext cx="5953125" cy="41052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Платежи, которые  включают в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 возмездные операции от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 предоставления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муниципальным образованием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в пользование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 и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земельных участков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, от различного вида услуг, а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 в виде штрафов или иных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 за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и другие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oreninform.ru/upload/iblock/e86/b225f2572bb505a10ff7d0636b3f5bbc0738c67e_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7620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БЕЗВОЗМЕЗДНЫЕ ПОСТУПЛЕНИЯ</a:t>
            </a:r>
            <a:endParaRPr lang="ru-RU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00438" y="785813"/>
            <a:ext cx="5643562" cy="350043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srgbClr val="000000"/>
                </a:solidFill>
              </a:rPr>
              <a:t>Поступления в бюджет на безвозмездной и безвозвратной основе из бюджетов других уровней (субсидии, субвенции), а также перечисления от физических и юридических лиц (кроме налоговых и неналоговых доходов).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09"/>
          <p:cNvGrpSpPr>
            <a:grpSpLocks/>
          </p:cNvGrpSpPr>
          <p:nvPr/>
        </p:nvGrpSpPr>
        <p:grpSpPr bwMode="auto">
          <a:xfrm>
            <a:off x="1025525" y="1646238"/>
            <a:ext cx="5164138" cy="5194300"/>
            <a:chOff x="208641" y="1160283"/>
            <a:chExt cx="4941456" cy="4779014"/>
          </a:xfrm>
        </p:grpSpPr>
        <p:grpSp>
          <p:nvGrpSpPr>
            <p:cNvPr id="17416" name="Группа 58"/>
            <p:cNvGrpSpPr>
              <a:grpSpLocks/>
            </p:cNvGrpSpPr>
            <p:nvPr/>
          </p:nvGrpSpPr>
          <p:grpSpPr bwMode="auto">
            <a:xfrm>
              <a:off x="208641" y="1160283"/>
              <a:ext cx="4941456" cy="4779014"/>
              <a:chOff x="208641" y="1159576"/>
              <a:chExt cx="4941456" cy="4779151"/>
            </a:xfrm>
          </p:grpSpPr>
          <p:grpSp>
            <p:nvGrpSpPr>
              <p:cNvPr id="17418" name="Группа 18"/>
              <p:cNvGrpSpPr>
                <a:grpSpLocks/>
              </p:cNvGrpSpPr>
              <p:nvPr/>
            </p:nvGrpSpPr>
            <p:grpSpPr bwMode="auto">
              <a:xfrm>
                <a:off x="2135672" y="5593403"/>
                <a:ext cx="3014425" cy="345324"/>
                <a:chOff x="5819864" y="5528420"/>
                <a:chExt cx="3014214" cy="345575"/>
              </a:xfrm>
            </p:grpSpPr>
            <p:grpSp>
              <p:nvGrpSpPr>
                <p:cNvPr id="17422" name="Прямоугольник 124"/>
                <p:cNvGrpSpPr>
                  <a:grpSpLocks/>
                </p:cNvGrpSpPr>
                <p:nvPr/>
              </p:nvGrpSpPr>
              <p:grpSpPr bwMode="auto">
                <a:xfrm>
                  <a:off x="7330741" y="5528423"/>
                  <a:ext cx="333981" cy="345572"/>
                  <a:chOff x="4357654" y="5803916"/>
                  <a:chExt cx="394787" cy="426719"/>
                </a:xfrm>
              </p:grpSpPr>
              <p:pic>
                <p:nvPicPr>
                  <p:cNvPr id="17428" name="Прямоугольник 124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57654" y="5803916"/>
                    <a:ext cx="390144" cy="4267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2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0530" y="5803918"/>
                    <a:ext cx="251911" cy="2925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 sz="1400"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17423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632948" y="5528420"/>
                  <a:ext cx="1201130" cy="337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altLang="ru-RU" b="1">
                      <a:latin typeface="Century" pitchFamily="18" charset="0"/>
                    </a:rPr>
                    <a:t>Расходы</a:t>
                  </a:r>
                </a:p>
              </p:txBody>
            </p:sp>
            <p:grpSp>
              <p:nvGrpSpPr>
                <p:cNvPr id="17424" name="Прямоугольник 126"/>
                <p:cNvGrpSpPr>
                  <a:grpSpLocks/>
                </p:cNvGrpSpPr>
                <p:nvPr/>
              </p:nvGrpSpPr>
              <p:grpSpPr bwMode="auto">
                <a:xfrm>
                  <a:off x="5819864" y="5528420"/>
                  <a:ext cx="324896" cy="345574"/>
                  <a:chOff x="2571703" y="5803920"/>
                  <a:chExt cx="384048" cy="426722"/>
                </a:xfrm>
              </p:grpSpPr>
              <p:pic>
                <p:nvPicPr>
                  <p:cNvPr id="17426" name="Прямоугольник 126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71703" y="5803922"/>
                    <a:ext cx="384048" cy="426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42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1703" y="5803920"/>
                    <a:ext cx="251911" cy="2925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 sz="1400"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1742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6061305" y="5528420"/>
                  <a:ext cx="1242129" cy="337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ru-RU" altLang="ru-RU" b="1">
                      <a:latin typeface="Century" pitchFamily="18" charset="0"/>
                    </a:rPr>
                    <a:t>Доходы</a:t>
                  </a:r>
                </a:p>
              </p:txBody>
            </p:sp>
          </p:grpSp>
          <p:sp>
            <p:nvSpPr>
              <p:cNvPr id="17419" name="TextBox 21"/>
              <p:cNvSpPr txBox="1">
                <a:spLocks noChangeArrowheads="1"/>
              </p:cNvSpPr>
              <p:nvPr/>
            </p:nvSpPr>
            <p:spPr bwMode="auto">
              <a:xfrm>
                <a:off x="208641" y="1159576"/>
                <a:ext cx="1140576" cy="538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>
                    <a:latin typeface="Georgia" pitchFamily="18" charset="0"/>
                  </a:rPr>
                  <a:t>Рублей</a:t>
                </a:r>
              </a:p>
              <a:p>
                <a:pPr algn="ctr" eaLnBrk="1" hangingPunct="1"/>
                <a:r>
                  <a:rPr lang="ru-RU" altLang="ru-RU" sz="1600" b="1">
                    <a:latin typeface="Georgia" pitchFamily="18" charset="0"/>
                  </a:rPr>
                  <a:t>  </a:t>
                </a:r>
              </a:p>
            </p:txBody>
          </p:sp>
          <p:sp>
            <p:nvSpPr>
              <p:cNvPr id="17420" name="TextBox 25"/>
              <p:cNvSpPr txBox="1">
                <a:spLocks noChangeArrowheads="1"/>
              </p:cNvSpPr>
              <p:nvPr/>
            </p:nvSpPr>
            <p:spPr bwMode="auto">
              <a:xfrm rot="-5400000">
                <a:off x="1353272" y="4103879"/>
                <a:ext cx="477563" cy="408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200" b="1">
                  <a:latin typeface="Century" pitchFamily="18" charset="0"/>
                </a:endParaRPr>
              </a:p>
            </p:txBody>
          </p:sp>
          <p:sp>
            <p:nvSpPr>
              <p:cNvPr id="121" name="TextBox 10"/>
              <p:cNvSpPr txBox="1">
                <a:spLocks noChangeArrowheads="1"/>
              </p:cNvSpPr>
              <p:nvPr/>
            </p:nvSpPr>
            <p:spPr bwMode="auto">
              <a:xfrm>
                <a:off x="2432524" y="5223023"/>
                <a:ext cx="2286164" cy="340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" pitchFamily="18" charset="0"/>
                  </a:rPr>
                  <a:t>2016  год</a:t>
                </a:r>
              </a:p>
            </p:txBody>
          </p:sp>
        </p:grpSp>
        <p:sp>
          <p:nvSpPr>
            <p:cNvPr id="17417" name="TextBox 25"/>
            <p:cNvSpPr txBox="1">
              <a:spLocks noChangeArrowheads="1"/>
            </p:cNvSpPr>
            <p:nvPr/>
          </p:nvSpPr>
          <p:spPr bwMode="auto">
            <a:xfrm rot="-5400000">
              <a:off x="1849908" y="3951154"/>
              <a:ext cx="477549" cy="40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200" b="1">
                <a:solidFill>
                  <a:schemeClr val="bg1"/>
                </a:solidFill>
                <a:latin typeface="Century" pitchFamily="18" charset="0"/>
              </a:endParaRPr>
            </a:p>
          </p:txBody>
        </p:sp>
      </p:grpSp>
      <p:pic>
        <p:nvPicPr>
          <p:cNvPr id="17415" name="Прямая соединительная линия 129"/>
          <p:cNvPicPr>
            <a:picLocks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92" y="2132856"/>
            <a:ext cx="144502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Скругленная прямоугольная выноска 60"/>
          <p:cNvSpPr>
            <a:spLocks noChangeArrowheads="1"/>
          </p:cNvSpPr>
          <p:nvPr/>
        </p:nvSpPr>
        <p:spPr bwMode="auto">
          <a:xfrm>
            <a:off x="4100513" y="1011238"/>
            <a:ext cx="1666875" cy="587375"/>
          </a:xfrm>
          <a:prstGeom prst="wedgeRoundRectCallout">
            <a:avLst>
              <a:gd name="adj1" fmla="val -20764"/>
              <a:gd name="adj2" fmla="val 175407"/>
              <a:gd name="adj3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latin typeface="Calibri" pitchFamily="34" charset="0"/>
              </a:rPr>
              <a:t>дефицит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>
                <a:latin typeface="Calibri" pitchFamily="34" charset="0"/>
              </a:rPr>
              <a:t>1 364 402,00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>
                <a:latin typeface="Calibri" pitchFamily="34" charset="0"/>
              </a:rPr>
              <a:t> руб.</a:t>
            </a:r>
          </a:p>
        </p:txBody>
      </p:sp>
      <p:sp>
        <p:nvSpPr>
          <p:cNvPr id="17414" name="WordArt 37"/>
          <p:cNvSpPr>
            <a:spLocks noChangeArrowheads="1" noChangeShapeType="1" noTextEdit="1"/>
          </p:cNvSpPr>
          <p:nvPr/>
        </p:nvSpPr>
        <p:spPr bwMode="auto">
          <a:xfrm>
            <a:off x="2640013" y="279400"/>
            <a:ext cx="49149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Основные параметры проекта бюджета</a:t>
            </a:r>
          </a:p>
        </p:txBody>
      </p:sp>
      <p:graphicFrame>
        <p:nvGraphicFramePr>
          <p:cNvPr id="4" name="Диаграмма 35"/>
          <p:cNvGraphicFramePr>
            <a:graphicFrameLocks/>
          </p:cNvGraphicFramePr>
          <p:nvPr/>
        </p:nvGraphicFramePr>
        <p:xfrm>
          <a:off x="615950" y="1814513"/>
          <a:ext cx="8350250" cy="450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682750"/>
            <a:ext cx="1635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35" tIns="40616" rIns="81235" bIns="40616" anchor="ctr">
            <a:spAutoFit/>
          </a:bodyPr>
          <a:lstStyle/>
          <a:p>
            <a:endParaRPr lang="ru-RU" altLang="ru-RU" sz="1600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1682750"/>
            <a:ext cx="1635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35" tIns="40616" rIns="81235" bIns="40616" anchor="ctr">
            <a:spAutoFit/>
          </a:bodyPr>
          <a:lstStyle/>
          <a:p>
            <a:endParaRPr lang="ru-RU" altLang="ru-RU" sz="160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 rot="5400000">
            <a:off x="4367212" y="1808163"/>
            <a:ext cx="409575" cy="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81235" tIns="40616" rIns="81235" bIns="40616" anchor="ctr">
            <a:spAutoFit/>
          </a:bodyPr>
          <a:lstStyle/>
          <a:p>
            <a:endParaRPr lang="ru-RU" altLang="ru-RU" sz="1600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0" y="152400"/>
            <a:ext cx="8915400" cy="1328738"/>
          </a:xfrm>
          <a:prstGeom prst="flowChartAlternateProcess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89" tIns="45693" rIns="91389" bIns="45693" anchor="ctr">
            <a:flatTx/>
          </a:bodyPr>
          <a:lstStyle/>
          <a:p>
            <a:pPr algn="ctr" defTabSz="1028700">
              <a:defRPr/>
            </a:pPr>
            <a:endParaRPr lang="ru-RU" altLang="ru-RU" sz="5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defTabSz="1028700">
              <a:defRPr/>
            </a:pPr>
            <a:r>
              <a:rPr lang="ru-RU" altLang="ru-RU" sz="3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Доходы бюджета </a:t>
            </a:r>
          </a:p>
          <a:p>
            <a:pPr algn="ctr" defTabSz="1028700">
              <a:defRPr/>
            </a:pPr>
            <a:r>
              <a:rPr lang="ru-RU" altLang="ru-RU" sz="3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МО «</a:t>
            </a:r>
            <a:r>
              <a:rPr lang="ru-RU" altLang="ru-RU" sz="3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Малогнеушевский</a:t>
            </a:r>
            <a:r>
              <a:rPr lang="ru-RU" altLang="ru-RU" sz="3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сельсовет»</a:t>
            </a:r>
          </a:p>
          <a:p>
            <a:pPr algn="ctr" defTabSz="1028700">
              <a:defRPr/>
            </a:pPr>
            <a:r>
              <a:rPr lang="ru-RU" altLang="ru-RU" sz="3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 2016 год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1143000" y="2286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3" rIns="91389" bIns="45693"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244600" y="2549525"/>
            <a:ext cx="6626225" cy="4117975"/>
          </a:xfrm>
          <a:prstGeom prst="flowChartAlternateProcess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89" tIns="45693" rIns="91389" bIns="45693" anchor="ctr">
            <a:flatTx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800" b="1" i="1" u="sng">
              <a:solidFill>
                <a:srgbClr val="DA58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788988" y="2381250"/>
          <a:ext cx="7554912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41" name="AutoShape 16"/>
          <p:cNvSpPr>
            <a:spLocks noChangeArrowheads="1"/>
          </p:cNvSpPr>
          <p:nvPr/>
        </p:nvSpPr>
        <p:spPr bwMode="auto">
          <a:xfrm>
            <a:off x="539750" y="1481138"/>
            <a:ext cx="8064500" cy="804862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235" tIns="40616" rIns="81235" bIns="40616" anchor="ctr"/>
          <a:lstStyle/>
          <a:p>
            <a:pPr algn="ctr"/>
            <a:endParaRPr lang="ru-RU" altLang="ru-RU" sz="21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000" b="1" i="1">
                <a:solidFill>
                  <a:srgbClr val="000000"/>
                </a:solidFill>
                <a:latin typeface="Times New Roman" pitchFamily="18" charset="0"/>
              </a:rPr>
              <a:t>Общая сумма доходов на 2016 год </a:t>
            </a:r>
          </a:p>
          <a:p>
            <a:pPr algn="ctr"/>
            <a:r>
              <a:rPr lang="ru-RU" altLang="ru-RU" sz="2000" b="1" i="1">
                <a:solidFill>
                  <a:srgbClr val="000000"/>
                </a:solidFill>
                <a:latin typeface="Times New Roman" pitchFamily="18" charset="0"/>
              </a:rPr>
              <a:t>составляет 3 846 153,00 руб.</a:t>
            </a:r>
          </a:p>
          <a:p>
            <a:pPr algn="ctr"/>
            <a:endParaRPr lang="ru-RU" altLang="ru-RU" sz="21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/>
          </p:cNvGraphicFramePr>
          <p:nvPr/>
        </p:nvGraphicFramePr>
        <p:xfrm>
          <a:off x="1911350" y="1908175"/>
          <a:ext cx="5916613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19850" y="5249875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9462" name="Группа 50"/>
          <p:cNvGrpSpPr>
            <a:grpSpLocks/>
          </p:cNvGrpSpPr>
          <p:nvPr/>
        </p:nvGrpSpPr>
        <p:grpSpPr bwMode="auto">
          <a:xfrm>
            <a:off x="3459163" y="4286250"/>
            <a:ext cx="1073150" cy="735013"/>
            <a:chOff x="3292267" y="2248510"/>
            <a:chExt cx="667194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82" name="TextBox 52"/>
            <p:cNvSpPr txBox="1">
              <a:spLocks noChangeArrowheads="1"/>
            </p:cNvSpPr>
            <p:nvPr/>
          </p:nvSpPr>
          <p:spPr bwMode="auto">
            <a:xfrm>
              <a:off x="3293407" y="2334896"/>
              <a:ext cx="666054" cy="25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latin typeface="Times New Roman" pitchFamily="18" charset="0"/>
                </a:rPr>
                <a:t>89,0%</a:t>
              </a:r>
            </a:p>
          </p:txBody>
        </p:sp>
      </p:grpSp>
      <p:grpSp>
        <p:nvGrpSpPr>
          <p:cNvPr id="19463" name="Группа 50"/>
          <p:cNvGrpSpPr>
            <a:grpSpLocks/>
          </p:cNvGrpSpPr>
          <p:nvPr/>
        </p:nvGrpSpPr>
        <p:grpSpPr bwMode="auto">
          <a:xfrm>
            <a:off x="4845050" y="1333500"/>
            <a:ext cx="879475" cy="954088"/>
            <a:chOff x="3273527" y="2248510"/>
            <a:chExt cx="666054" cy="630604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78" name="TextBox 52"/>
            <p:cNvSpPr txBox="1">
              <a:spLocks noChangeArrowheads="1"/>
            </p:cNvSpPr>
            <p:nvPr/>
          </p:nvSpPr>
          <p:spPr bwMode="auto">
            <a:xfrm>
              <a:off x="3273527" y="2294574"/>
              <a:ext cx="666054" cy="58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latin typeface="Times New Roman" pitchFamily="18" charset="0"/>
                </a:rPr>
                <a:t>11,0%</a:t>
              </a:r>
            </a:p>
          </p:txBody>
        </p:sp>
      </p:grpSp>
      <p:sp>
        <p:nvSpPr>
          <p:cNvPr id="19464" name="TextBox 31"/>
          <p:cNvSpPr txBox="1">
            <a:spLocks noChangeArrowheads="1"/>
          </p:cNvSpPr>
          <p:nvPr/>
        </p:nvSpPr>
        <p:spPr bwMode="auto">
          <a:xfrm>
            <a:off x="6642100" y="4318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Неналоговые доходы</a:t>
            </a:r>
          </a:p>
        </p:txBody>
      </p:sp>
      <p:sp>
        <p:nvSpPr>
          <p:cNvPr id="19465" name="TextBox 32"/>
          <p:cNvSpPr txBox="1">
            <a:spLocks noChangeArrowheads="1"/>
          </p:cNvSpPr>
          <p:nvPr/>
        </p:nvSpPr>
        <p:spPr bwMode="auto">
          <a:xfrm>
            <a:off x="6643688" y="5143500"/>
            <a:ext cx="223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Налоговые доходы</a:t>
            </a:r>
          </a:p>
        </p:txBody>
      </p:sp>
      <p:sp>
        <p:nvSpPr>
          <p:cNvPr id="19466" name="Rectangle 37"/>
          <p:cNvSpPr>
            <a:spLocks noChangeArrowheads="1"/>
          </p:cNvSpPr>
          <p:nvPr/>
        </p:nvSpPr>
        <p:spPr bwMode="auto">
          <a:xfrm>
            <a:off x="0" y="1857375"/>
            <a:ext cx="31321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ДОХОДЫ всего: </a:t>
            </a:r>
            <a:br>
              <a:rPr lang="ru-RU" altLang="ru-RU" sz="1600" b="1">
                <a:solidFill>
                  <a:schemeClr val="tx2"/>
                </a:solidFill>
              </a:rPr>
            </a:br>
            <a:endParaRPr lang="ru-RU" altLang="ru-RU" sz="900" b="1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2016 – 3 846 153,00 рубля</a:t>
            </a:r>
          </a:p>
        </p:txBody>
      </p:sp>
      <p:sp>
        <p:nvSpPr>
          <p:cNvPr id="19467" name="TextBox 40"/>
          <p:cNvSpPr txBox="1">
            <a:spLocks noChangeArrowheads="1"/>
          </p:cNvSpPr>
          <p:nvPr/>
        </p:nvSpPr>
        <p:spPr bwMode="auto">
          <a:xfrm>
            <a:off x="6118225" y="5572125"/>
            <a:ext cx="3284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2016 – 3 285 010,00</a:t>
            </a:r>
            <a:r>
              <a:rPr lang="ru-RU" altLang="ru-RU" sz="1600" b="1">
                <a:solidFill>
                  <a:schemeClr val="tx2"/>
                </a:solidFill>
              </a:rPr>
              <a:t> рублей</a:t>
            </a:r>
            <a:endParaRPr lang="ru-RU" altLang="ru-RU" sz="1600"/>
          </a:p>
        </p:txBody>
      </p:sp>
      <p:grpSp>
        <p:nvGrpSpPr>
          <p:cNvPr id="19468" name="Группа 1"/>
          <p:cNvGrpSpPr>
            <a:grpSpLocks/>
          </p:cNvGrpSpPr>
          <p:nvPr/>
        </p:nvGrpSpPr>
        <p:grpSpPr bwMode="auto">
          <a:xfrm>
            <a:off x="6246813" y="4397375"/>
            <a:ext cx="2652712" cy="623888"/>
            <a:chOff x="6215074" y="4000504"/>
            <a:chExt cx="2653690" cy="62452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15074" y="4000504"/>
              <a:ext cx="360040" cy="2880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474" name="TextBox 41"/>
            <p:cNvSpPr txBox="1">
              <a:spLocks noChangeArrowheads="1"/>
            </p:cNvSpPr>
            <p:nvPr/>
          </p:nvSpPr>
          <p:spPr bwMode="auto">
            <a:xfrm>
              <a:off x="6246347" y="4286250"/>
              <a:ext cx="2622417" cy="33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/>
                <a:t>2016 – 59 300,00</a:t>
              </a:r>
              <a:r>
                <a:rPr lang="ru-RU" altLang="ru-RU" sz="1600" b="1">
                  <a:solidFill>
                    <a:schemeClr val="tx2"/>
                  </a:solidFill>
                </a:rPr>
                <a:t> рублей</a:t>
              </a:r>
              <a:endParaRPr lang="ru-RU" altLang="ru-RU" sz="1600"/>
            </a:p>
          </p:txBody>
        </p:sp>
      </p:grpSp>
      <p:sp>
        <p:nvSpPr>
          <p:cNvPr id="19469" name="TextBox 44"/>
          <p:cNvSpPr txBox="1">
            <a:spLocks noChangeArrowheads="1"/>
          </p:cNvSpPr>
          <p:nvPr/>
        </p:nvSpPr>
        <p:spPr bwMode="auto">
          <a:xfrm>
            <a:off x="3856038" y="5492750"/>
            <a:ext cx="167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2016 год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7950" y="333429"/>
            <a:ext cx="876935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доходов бюджета 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Малогнеушевского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 сельсовета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 в 2016 году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Text Box 2"/>
          <p:cNvGrpSpPr>
            <a:grpSpLocks/>
          </p:cNvGrpSpPr>
          <p:nvPr/>
        </p:nvGrpSpPr>
        <p:grpSpPr bwMode="auto">
          <a:xfrm>
            <a:off x="-107950" y="0"/>
            <a:ext cx="9251950" cy="6858000"/>
            <a:chOff x="-4" y="-4"/>
            <a:chExt cx="5768" cy="3886"/>
          </a:xfrm>
        </p:grpSpPr>
        <p:pic>
          <p:nvPicPr>
            <p:cNvPr id="20489" name="Text Box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048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5" name="Rectangle 22"/>
          <p:cNvSpPr>
            <a:spLocks noChangeArrowheads="1"/>
          </p:cNvSpPr>
          <p:nvPr/>
        </p:nvSpPr>
        <p:spPr bwMode="auto">
          <a:xfrm>
            <a:off x="571500" y="1046163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 b="1">
                <a:solidFill>
                  <a:schemeClr val="tx2"/>
                </a:solidFill>
              </a:rPr>
              <a:t>Структура налоговых доходов </a:t>
            </a:r>
            <a:endParaRPr lang="en-US" altLang="ru-RU" sz="2000" b="1">
              <a:solidFill>
                <a:schemeClr val="tx2"/>
              </a:solidFill>
            </a:endParaRPr>
          </a:p>
          <a:p>
            <a:pPr algn="ctr"/>
            <a:r>
              <a:rPr lang="ru-RU" altLang="ru-RU" sz="2000" b="1">
                <a:solidFill>
                  <a:schemeClr val="tx2"/>
                </a:solidFill>
              </a:rPr>
              <a:t>бюджета Малогнеушевского сельсовета Рыльского района</a:t>
            </a:r>
          </a:p>
          <a:p>
            <a:pPr algn="ctr"/>
            <a:r>
              <a:rPr lang="ru-RU" altLang="ru-RU" sz="2000" b="1">
                <a:solidFill>
                  <a:schemeClr val="tx2"/>
                </a:solidFill>
              </a:rPr>
              <a:t>в </a:t>
            </a:r>
            <a:r>
              <a:rPr lang="en-US" altLang="ru-RU" sz="2000" b="1">
                <a:solidFill>
                  <a:schemeClr val="tx2"/>
                </a:solidFill>
              </a:rPr>
              <a:t>201</a:t>
            </a:r>
            <a:r>
              <a:rPr lang="ru-RU" altLang="ru-RU" sz="2000" b="1">
                <a:solidFill>
                  <a:schemeClr val="tx2"/>
                </a:solidFill>
              </a:rPr>
              <a:t>6 году</a:t>
            </a:r>
          </a:p>
        </p:txBody>
      </p:sp>
      <p:graphicFrame>
        <p:nvGraphicFramePr>
          <p:cNvPr id="2" name="Диаграмма 17"/>
          <p:cNvGraphicFramePr>
            <a:graphicFrameLocks/>
          </p:cNvGraphicFramePr>
          <p:nvPr/>
        </p:nvGraphicFramePr>
        <p:xfrm>
          <a:off x="114300" y="1768475"/>
          <a:ext cx="9104313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700"/>
            <a:ext cx="924560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0" y="1700213"/>
            <a:ext cx="1331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 рублей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3838" y="1484313"/>
            <a:ext cx="87153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1700" b="1">
                <a:latin typeface="Calibri" pitchFamily="34" charset="0"/>
              </a:rPr>
              <a:t>Бюджет играет центральную роль в экономике муниципального образования и решении различных проблем в его развитии. Внимательное изучение бюджета дает представление о намерениях власти, ее политике, распределении ею финансовых ресурсов. Благодаря анализу бюджета можно установить, как распределяются денежные средства, расходуются ли они по назначению. Именно поэтому пришло время для опубликования простого и доступного для каждого гражданина анализа бюджета и бюджетных процессов. И мы надеемся что данная презентация послужит обеспечению роста интереса граждан к вопросам</a:t>
            </a:r>
            <a:r>
              <a:rPr lang="en-US" altLang="ru-RU" sz="1700" b="1">
                <a:latin typeface="Calibri" pitchFamily="34" charset="0"/>
              </a:rPr>
              <a:t> </a:t>
            </a:r>
            <a:r>
              <a:rPr lang="ru-RU" altLang="ru-RU" sz="1700" b="1">
                <a:latin typeface="Calibri" pitchFamily="34" charset="0"/>
              </a:rPr>
              <a:t>не только фактического  использования бюджетных средств, но и к процессу непосредственного формирования проекта бюджета на очередной год. Ведь только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и в формировании бюджета,  и его исполнении.</a:t>
            </a:r>
          </a:p>
        </p:txBody>
      </p:sp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223838" y="333375"/>
            <a:ext cx="8945562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Уважаемые жители  муниципального образования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«Малогнеушевский сельсовет» Рыльского района 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Курской области</a:t>
            </a:r>
          </a:p>
          <a:p>
            <a:pPr algn="ctr"/>
            <a:endParaRPr lang="ru-RU" sz="3600" kern="10"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ChangeArrowheads="1"/>
          </p:cNvSpPr>
          <p:nvPr/>
        </p:nvSpPr>
        <p:spPr bwMode="auto">
          <a:xfrm>
            <a:off x="304800" y="228600"/>
            <a:ext cx="8686800" cy="1066800"/>
          </a:xfrm>
          <a:prstGeom prst="flowChartAlternateProcess">
            <a:avLst/>
          </a:prstGeom>
          <a:solidFill>
            <a:srgbClr val="C0C0C0">
              <a:alpha val="49019"/>
            </a:srgbClr>
          </a:solidFill>
          <a:ln w="9525" algn="ctr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0" rIns="91422" bIns="45710" anchor="ctr">
            <a:flatTx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Налоговые поступления в доходной части </a:t>
            </a:r>
          </a:p>
          <a:p>
            <a:pPr algn="ctr" eaLnBrk="1" hangingPunct="1">
              <a:defRPr/>
            </a:pPr>
            <a:r>
              <a:rPr lang="ru-RU" alt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бюджета </a:t>
            </a:r>
            <a:r>
              <a:rPr lang="ru-RU" altLang="ru-RU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Малогнеушевского</a:t>
            </a:r>
            <a:r>
              <a:rPr lang="ru-RU" alt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сельсовета Рыльского района</a:t>
            </a:r>
          </a:p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на 2016 </a:t>
            </a:r>
            <a:r>
              <a:rPr lang="ru-RU" alt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год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2057400"/>
            <a:ext cx="4724400" cy="914400"/>
          </a:xfrm>
          <a:prstGeom prst="roundRect">
            <a:avLst>
              <a:gd name="adj" fmla="val 16667"/>
            </a:avLst>
          </a:prstGeom>
          <a:solidFill>
            <a:srgbClr val="FFCC99">
              <a:alpha val="49019"/>
            </a:srgbClr>
          </a:soli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2" tIns="45710" rIns="91422" bIns="45710" anchor="ctr" anchorCtr="1">
            <a:flatTx/>
          </a:bodyPr>
          <a:lstStyle/>
          <a:p>
            <a:pPr algn="ctr"/>
            <a:endParaRPr lang="ru-RU" altLang="ru-RU" sz="1200" b="1">
              <a:solidFill>
                <a:srgbClr val="000000"/>
              </a:solidFill>
            </a:endParaRPr>
          </a:p>
          <a:p>
            <a:pPr algn="ctr"/>
            <a:endParaRPr lang="ru-RU" altLang="ru-RU" sz="21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Налог на доходы физических лиц,  рублей</a:t>
            </a:r>
          </a:p>
          <a:p>
            <a:pPr algn="ctr"/>
            <a:endParaRPr lang="ru-RU" altLang="ru-RU" sz="21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04800" y="3222625"/>
            <a:ext cx="4495800" cy="915988"/>
          </a:xfrm>
          <a:prstGeom prst="roundRect">
            <a:avLst>
              <a:gd name="adj" fmla="val 16667"/>
            </a:avLst>
          </a:prstGeom>
          <a:solidFill>
            <a:srgbClr val="FFCC99">
              <a:alpha val="49019"/>
            </a:srgbClr>
          </a:soli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2" tIns="45710" rIns="91422" bIns="45710" anchor="ctr" anchorCtr="1">
            <a:flatTx/>
          </a:bodyPr>
          <a:lstStyle/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Налог на имущество 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физических лиц, рублей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81000" y="4419600"/>
            <a:ext cx="4343400" cy="914400"/>
          </a:xfrm>
          <a:prstGeom prst="roundRect">
            <a:avLst>
              <a:gd name="adj" fmla="val 16667"/>
            </a:avLst>
          </a:prstGeom>
          <a:solidFill>
            <a:srgbClr val="FFCC99">
              <a:alpha val="49019"/>
            </a:srgbClr>
          </a:soli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2" tIns="45710" rIns="91422" bIns="45710" anchor="ctr" anchorCtr="1">
            <a:flatTx/>
          </a:bodyPr>
          <a:lstStyle/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Земельный налог, рублей</a:t>
            </a: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5029200" y="1981200"/>
            <a:ext cx="2063750" cy="990600"/>
          </a:xfrm>
          <a:prstGeom prst="chevron">
            <a:avLst>
              <a:gd name="adj" fmla="val 49778"/>
            </a:avLst>
          </a:prstGeom>
          <a:solidFill>
            <a:schemeClr val="accent2">
              <a:alpha val="47842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0" rIns="91422" bIns="45710" anchor="ctr"/>
          <a:lstStyle/>
          <a:p>
            <a:pPr algn="ctr" defTabSz="1028700"/>
            <a:r>
              <a:rPr lang="ru-RU" altLang="ru-RU">
                <a:solidFill>
                  <a:srgbClr val="EAEAEA"/>
                </a:solidFill>
                <a:latin typeface="Times New Roman" pitchFamily="18" charset="0"/>
              </a:rPr>
              <a:t> </a:t>
            </a:r>
            <a:r>
              <a:rPr lang="ru-RU" altLang="ru-RU">
                <a:solidFill>
                  <a:srgbClr val="EAEAEA"/>
                </a:solidFill>
              </a:rPr>
              <a:t>       </a:t>
            </a:r>
            <a:r>
              <a:rPr lang="ru-RU" altLang="ru-RU" b="1" i="1">
                <a:solidFill>
                  <a:srgbClr val="000000"/>
                </a:solidFill>
              </a:rPr>
              <a:t>417 105,00</a:t>
            </a:r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5029200" y="3124200"/>
            <a:ext cx="2063750" cy="990600"/>
          </a:xfrm>
          <a:prstGeom prst="chevron">
            <a:avLst>
              <a:gd name="adj" fmla="val 49778"/>
            </a:avLst>
          </a:prstGeom>
          <a:solidFill>
            <a:srgbClr val="3366FF">
              <a:alpha val="4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0" rIns="91422" bIns="45710" anchor="ctr"/>
          <a:lstStyle/>
          <a:p>
            <a:pPr algn="ctr" defTabSz="1028700"/>
            <a:endParaRPr lang="ru-RU" altLang="ru-RU" b="1" i="1">
              <a:solidFill>
                <a:srgbClr val="EAEAEA"/>
              </a:solidFill>
            </a:endParaRPr>
          </a:p>
          <a:p>
            <a:pPr algn="ctr" defTabSz="1028700"/>
            <a:r>
              <a:rPr lang="ru-RU" altLang="ru-RU" b="1" i="1">
                <a:solidFill>
                  <a:srgbClr val="EAEAEA"/>
                </a:solidFill>
              </a:rPr>
              <a:t>       </a:t>
            </a:r>
            <a:r>
              <a:rPr lang="ru-RU" altLang="ru-RU" b="1" i="1">
                <a:solidFill>
                  <a:srgbClr val="000000"/>
                </a:solidFill>
              </a:rPr>
              <a:t>108 705,00</a:t>
            </a:r>
          </a:p>
          <a:p>
            <a:pPr algn="ctr" defTabSz="1028700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4800600" y="4335463"/>
            <a:ext cx="1992313" cy="990600"/>
          </a:xfrm>
          <a:prstGeom prst="chevron">
            <a:avLst>
              <a:gd name="adj" fmla="val 49750"/>
            </a:avLst>
          </a:prstGeom>
          <a:solidFill>
            <a:srgbClr val="FFCC00">
              <a:alpha val="4392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0" rIns="91422" bIns="45710" anchor="ctr"/>
          <a:lstStyle/>
          <a:p>
            <a:pPr algn="ctr" defTabSz="1028700"/>
            <a:endParaRPr lang="ru-RU" altLang="ru-RU" b="1" i="1">
              <a:solidFill>
                <a:srgbClr val="EAEAEA"/>
              </a:solidFill>
            </a:endParaRPr>
          </a:p>
          <a:p>
            <a:pPr algn="ctr" defTabSz="1028700"/>
            <a:r>
              <a:rPr lang="ru-RU" altLang="ru-RU" b="1" i="1">
                <a:solidFill>
                  <a:srgbClr val="EAEAEA"/>
                </a:solidFill>
              </a:rPr>
              <a:t>      </a:t>
            </a:r>
            <a:r>
              <a:rPr lang="ru-RU" altLang="ru-RU" b="1" i="1">
                <a:solidFill>
                  <a:srgbClr val="000000"/>
                </a:solidFill>
              </a:rPr>
              <a:t>2 759 200,00</a:t>
            </a:r>
            <a:endParaRPr lang="ru-RU" altLang="ru-RU" b="1" i="1">
              <a:solidFill>
                <a:srgbClr val="EAEAEA"/>
              </a:solidFill>
            </a:endParaRPr>
          </a:p>
          <a:p>
            <a:pPr algn="ctr" defTabSz="1028700"/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513" name="AutoShape 11"/>
          <p:cNvSpPr>
            <a:spLocks noChangeArrowheads="1"/>
          </p:cNvSpPr>
          <p:nvPr/>
        </p:nvSpPr>
        <p:spPr bwMode="auto">
          <a:xfrm>
            <a:off x="6792913" y="1447800"/>
            <a:ext cx="2362200" cy="4953000"/>
          </a:xfrm>
          <a:prstGeom prst="upArrow">
            <a:avLst>
              <a:gd name="adj1" fmla="val 81722"/>
              <a:gd name="adj2" fmla="val 61360"/>
            </a:avLst>
          </a:prstGeom>
          <a:solidFill>
            <a:srgbClr val="FFCC99">
              <a:alpha val="4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2" tIns="45710" rIns="91422" bIns="45710" anchor="ctr" anchorCtr="1">
            <a:flatTx/>
          </a:bodyPr>
          <a:lstStyle/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Прогнозные 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назначения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налоговых 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доходов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 на 2016 год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составляют</a:t>
            </a:r>
          </a:p>
          <a:p>
            <a:pPr algn="ctr"/>
            <a:r>
              <a:rPr lang="ru-RU" altLang="ru-RU" sz="2100" b="1">
                <a:solidFill>
                  <a:srgbClr val="000000"/>
                </a:solidFill>
                <a:latin typeface="Times New Roman" pitchFamily="18" charset="0"/>
              </a:rPr>
              <a:t>3 285 010,00 рублей</a:t>
            </a:r>
          </a:p>
          <a:p>
            <a:pPr algn="ctr"/>
            <a:endParaRPr lang="ru-RU" altLang="ru-RU" sz="21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altLang="ru-RU" sz="21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</p:grpSpPr>
        <p:pic>
          <p:nvPicPr>
            <p:cNvPr id="22537" name="Text Box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253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253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25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3765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8"/>
          <p:cNvGraphicFramePr>
            <a:graphicFrameLocks/>
          </p:cNvGraphicFramePr>
          <p:nvPr/>
        </p:nvGraphicFramePr>
        <p:xfrm>
          <a:off x="3175" y="1563688"/>
          <a:ext cx="8916988" cy="521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5" name="Прямоугольник 3"/>
          <p:cNvSpPr>
            <a:spLocks noChangeArrowheads="1"/>
          </p:cNvSpPr>
          <p:nvPr/>
        </p:nvSpPr>
        <p:spPr bwMode="auto">
          <a:xfrm>
            <a:off x="1116013" y="1085850"/>
            <a:ext cx="741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Структура неналоговых доходов </a:t>
            </a:r>
            <a:endParaRPr lang="en-US" altLang="ru-RU" sz="2000" b="1">
              <a:solidFill>
                <a:srgbClr val="000000"/>
              </a:solidFill>
            </a:endParaRPr>
          </a:p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бюджета Малогнеушевского сельсовета Рыльского района в </a:t>
            </a:r>
            <a:r>
              <a:rPr lang="en-US" altLang="ru-RU" sz="2000" b="1">
                <a:solidFill>
                  <a:srgbClr val="000000"/>
                </a:solidFill>
              </a:rPr>
              <a:t>201</a:t>
            </a:r>
            <a:r>
              <a:rPr lang="ru-RU" altLang="ru-RU" sz="2000" b="1">
                <a:solidFill>
                  <a:srgbClr val="000000"/>
                </a:solidFill>
              </a:rPr>
              <a:t>6 год</a:t>
            </a: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0" y="148431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рублей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/>
          </p:cNvGraphicFramePr>
          <p:nvPr/>
        </p:nvGraphicFramePr>
        <p:xfrm>
          <a:off x="-633413" y="1031875"/>
          <a:ext cx="8459788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555" name="Группа 50"/>
          <p:cNvGrpSpPr>
            <a:grpSpLocks/>
          </p:cNvGrpSpPr>
          <p:nvPr/>
        </p:nvGrpSpPr>
        <p:grpSpPr bwMode="auto">
          <a:xfrm>
            <a:off x="2709863" y="4876800"/>
            <a:ext cx="1073150" cy="735013"/>
            <a:chOff x="3292267" y="2248510"/>
            <a:chExt cx="667194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578" name="TextBox 52"/>
            <p:cNvSpPr txBox="1">
              <a:spLocks noChangeArrowheads="1"/>
            </p:cNvSpPr>
            <p:nvPr/>
          </p:nvSpPr>
          <p:spPr bwMode="auto">
            <a:xfrm>
              <a:off x="3293254" y="2335293"/>
              <a:ext cx="666207" cy="19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latin typeface="Times New Roman" pitchFamily="18" charset="0"/>
                </a:rPr>
                <a:t>73,2%</a:t>
              </a:r>
            </a:p>
          </p:txBody>
        </p:sp>
      </p:grpSp>
      <p:grpSp>
        <p:nvGrpSpPr>
          <p:cNvPr id="23556" name="Группа 50"/>
          <p:cNvGrpSpPr>
            <a:grpSpLocks/>
          </p:cNvGrpSpPr>
          <p:nvPr/>
        </p:nvGrpSpPr>
        <p:grpSpPr bwMode="auto">
          <a:xfrm>
            <a:off x="3762375" y="1274763"/>
            <a:ext cx="879475" cy="654050"/>
            <a:chOff x="3273527" y="2248510"/>
            <a:chExt cx="666054" cy="432048"/>
          </a:xfrm>
        </p:grpSpPr>
        <p:sp>
          <p:nvSpPr>
            <p:cNvPr id="2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574" name="TextBox 52"/>
            <p:cNvSpPr txBox="1">
              <a:spLocks noChangeArrowheads="1"/>
            </p:cNvSpPr>
            <p:nvPr/>
          </p:nvSpPr>
          <p:spPr bwMode="auto">
            <a:xfrm>
              <a:off x="3273527" y="2294677"/>
              <a:ext cx="666054" cy="22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latin typeface="Times New Roman" pitchFamily="18" charset="0"/>
                </a:rPr>
                <a:t>26,8%</a:t>
              </a:r>
            </a:p>
          </p:txBody>
        </p:sp>
      </p:grpSp>
      <p:sp>
        <p:nvSpPr>
          <p:cNvPr id="23557" name="TextBox 31"/>
          <p:cNvSpPr txBox="1">
            <a:spLocks noChangeArrowheads="1"/>
          </p:cNvSpPr>
          <p:nvPr/>
        </p:nvSpPr>
        <p:spPr bwMode="auto">
          <a:xfrm>
            <a:off x="6642100" y="43180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Дотация</a:t>
            </a:r>
          </a:p>
        </p:txBody>
      </p:sp>
      <p:sp>
        <p:nvSpPr>
          <p:cNvPr id="23558" name="TextBox 32"/>
          <p:cNvSpPr txBox="1">
            <a:spLocks noChangeArrowheads="1"/>
          </p:cNvSpPr>
          <p:nvPr/>
        </p:nvSpPr>
        <p:spPr bwMode="auto">
          <a:xfrm>
            <a:off x="6686550" y="5283200"/>
            <a:ext cx="1354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Субвенции</a:t>
            </a:r>
          </a:p>
        </p:txBody>
      </p:sp>
      <p:grpSp>
        <p:nvGrpSpPr>
          <p:cNvPr id="23559" name="Группа 1"/>
          <p:cNvGrpSpPr>
            <a:grpSpLocks/>
          </p:cNvGrpSpPr>
          <p:nvPr/>
        </p:nvGrpSpPr>
        <p:grpSpPr bwMode="auto">
          <a:xfrm>
            <a:off x="6029325" y="4451350"/>
            <a:ext cx="2767013" cy="623888"/>
            <a:chOff x="6215074" y="4000504"/>
            <a:chExt cx="2767848" cy="6247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15074" y="4000504"/>
              <a:ext cx="360040" cy="2880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570" name="TextBox 41"/>
            <p:cNvSpPr txBox="1">
              <a:spLocks noChangeArrowheads="1"/>
            </p:cNvSpPr>
            <p:nvPr/>
          </p:nvSpPr>
          <p:spPr bwMode="auto">
            <a:xfrm>
              <a:off x="6247575" y="4286409"/>
              <a:ext cx="2735347" cy="33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/>
                <a:t>2016 </a:t>
              </a:r>
              <a:r>
                <a:rPr lang="ru-RU" altLang="ru-RU" sz="1600" b="1"/>
                <a:t>– 367 545,00</a:t>
              </a:r>
              <a:r>
                <a:rPr lang="ru-RU" altLang="ru-RU" sz="1600" b="1">
                  <a:solidFill>
                    <a:schemeClr val="tx2"/>
                  </a:solidFill>
                </a:rPr>
                <a:t> рублей</a:t>
              </a:r>
              <a:endParaRPr lang="ru-RU" altLang="ru-RU" sz="1600"/>
            </a:p>
          </p:txBody>
        </p:sp>
      </p:grpSp>
      <p:sp>
        <p:nvSpPr>
          <p:cNvPr id="23560" name="TextBox 44"/>
          <p:cNvSpPr txBox="1">
            <a:spLocks noChangeArrowheads="1"/>
          </p:cNvSpPr>
          <p:nvPr/>
        </p:nvSpPr>
        <p:spPr bwMode="auto">
          <a:xfrm>
            <a:off x="3779838" y="6092825"/>
            <a:ext cx="167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2016 год</a:t>
            </a:r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2" rIns="91407" bIns="45702"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chemeClr val="accent2"/>
                </a:solidFill>
              </a:rPr>
              <a:t>Объем безвозмездных поступлений установлен в объеме 501 843 руб.</a:t>
            </a:r>
          </a:p>
        </p:txBody>
      </p:sp>
      <p:sp>
        <p:nvSpPr>
          <p:cNvPr id="23562" name="TextBox 40"/>
          <p:cNvSpPr txBox="1">
            <a:spLocks noChangeArrowheads="1"/>
          </p:cNvSpPr>
          <p:nvPr/>
        </p:nvSpPr>
        <p:spPr bwMode="auto">
          <a:xfrm>
            <a:off x="5846763" y="5738813"/>
            <a:ext cx="328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   2016 – </a:t>
            </a:r>
            <a:r>
              <a:rPr lang="ru-RU" altLang="ru-RU" sz="1600" b="1"/>
              <a:t>134 298</a:t>
            </a:r>
            <a:r>
              <a:rPr lang="ru-RU" altLang="ru-RU" sz="1600" b="1">
                <a:solidFill>
                  <a:schemeClr val="tx2"/>
                </a:solidFill>
              </a:rPr>
              <a:t> рублей</a:t>
            </a:r>
            <a:endParaRPr lang="ru-RU" altLang="ru-RU" sz="1600"/>
          </a:p>
        </p:txBody>
      </p:sp>
      <p:pic>
        <p:nvPicPr>
          <p:cNvPr id="23563" name="Picture 2" descr="E:\картинки\деньги\22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952750" cy="28797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Прямоугольник 7"/>
          <p:cNvGrpSpPr>
            <a:grpSpLocks/>
          </p:cNvGrpSpPr>
          <p:nvPr/>
        </p:nvGrpSpPr>
        <p:grpSpPr bwMode="auto">
          <a:xfrm>
            <a:off x="5999163" y="5322888"/>
            <a:ext cx="388937" cy="288925"/>
            <a:chOff x="3971" y="3299"/>
            <a:chExt cx="245" cy="199"/>
          </a:xfrm>
        </p:grpSpPr>
        <p:pic>
          <p:nvPicPr>
            <p:cNvPr id="23565" name="Прямоугольник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" y="3299"/>
              <a:ext cx="245" cy="199"/>
            </a:xfrm>
            <a:prstGeom prst="rect">
              <a:avLst/>
            </a:prstGeom>
            <a:gradFill rotWithShape="1">
              <a:gsLst>
                <a:gs pos="0">
                  <a:srgbClr val="182F5E"/>
                </a:gs>
                <a:gs pos="50000">
                  <a:srgbClr val="3366CC"/>
                </a:gs>
                <a:gs pos="100000">
                  <a:srgbClr val="182F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41"/>
            <p:cNvSpPr txBox="1">
              <a:spLocks noChangeArrowheads="1"/>
            </p:cNvSpPr>
            <p:nvPr/>
          </p:nvSpPr>
          <p:spPr bwMode="auto">
            <a:xfrm>
              <a:off x="3981" y="3307"/>
              <a:ext cx="227" cy="181"/>
            </a:xfrm>
            <a:prstGeom prst="rect">
              <a:avLst/>
            </a:prstGeom>
            <a:solidFill>
              <a:srgbClr val="3366CC"/>
            </a:solidFill>
            <a:ln w="9525">
              <a:solidFill>
                <a:srgbClr val="3366CC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108325" y="1371600"/>
            <a:ext cx="28368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385763" indent="-385763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2400" b="1" i="1">
              <a:solidFill>
                <a:srgbClr val="333300"/>
              </a:solidFill>
            </a:endParaRPr>
          </a:p>
        </p:txBody>
      </p:sp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0" y="0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Распределение расходов</a:t>
            </a:r>
            <a:r>
              <a:rPr lang="ru-RU" altLang="ru-RU" sz="1900" dirty="0" smtClean="0">
                <a:cs typeface="Arial" pitchFamily="34" charset="0"/>
              </a:rPr>
              <a:t> </a:t>
            </a:r>
            <a:r>
              <a:rPr lang="ru-RU" altLang="ru-RU" sz="19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бюджета </a:t>
            </a:r>
            <a:r>
              <a:rPr lang="ru-RU" altLang="ru-RU" sz="1900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Малогнеушевского</a:t>
            </a:r>
            <a:r>
              <a:rPr lang="ru-RU" altLang="ru-RU" sz="19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сельсовета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в 2016 году –  5 210 555,00 рублей</a:t>
            </a:r>
            <a:endParaRPr lang="ru-RU" altLang="ru-RU" sz="1900" b="1" i="1" dirty="0" smtClean="0">
              <a:solidFill>
                <a:srgbClr val="281EE6"/>
              </a:solidFill>
              <a:cs typeface="Arial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0" y="320675"/>
          <a:ext cx="9167813" cy="642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 anchor="ctr"/>
          <a:lstStyle>
            <a:lvl1pPr defTabSz="1028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87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87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87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87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5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Социально</a:t>
            </a:r>
            <a:r>
              <a:rPr lang="en-US" altLang="ru-RU" sz="25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-</a:t>
            </a:r>
            <a:r>
              <a:rPr lang="ru-RU" altLang="ru-RU" sz="25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культурная сфера в 2016 году –</a:t>
            </a:r>
            <a:endParaRPr lang="en-US" altLang="ru-RU" sz="2500" b="1" i="1" dirty="0" smtClean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5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998 600 руб. (19,2 % от всех расходов бюджета)</a:t>
            </a:r>
            <a:endParaRPr lang="ru-RU" altLang="ru-RU" sz="25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3" name="File"/>
          <p:cNvSpPr>
            <a:spLocks noEditPoints="1" noChangeArrowheads="1"/>
          </p:cNvSpPr>
          <p:nvPr/>
        </p:nvSpPr>
        <p:spPr bwMode="auto">
          <a:xfrm>
            <a:off x="182563" y="1987550"/>
            <a:ext cx="8716962" cy="1585913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0C0C0">
              <a:alpha val="56862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5604" name="File"/>
          <p:cNvSpPr>
            <a:spLocks noEditPoints="1" noChangeArrowheads="1"/>
          </p:cNvSpPr>
          <p:nvPr/>
        </p:nvSpPr>
        <p:spPr bwMode="auto">
          <a:xfrm>
            <a:off x="182563" y="4321175"/>
            <a:ext cx="8716962" cy="17716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C0C0C0">
              <a:alpha val="56862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65438" y="4525963"/>
            <a:ext cx="59134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385763" indent="-385763" algn="just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400" b="1" i="1">
              <a:solidFill>
                <a:srgbClr val="333300"/>
              </a:solidFill>
            </a:endParaRPr>
          </a:p>
          <a:p>
            <a:pPr marL="385763" indent="-385763" algn="just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400" b="1" i="1">
              <a:solidFill>
                <a:srgbClr val="333300"/>
              </a:solidFill>
            </a:endParaRPr>
          </a:p>
          <a:p>
            <a:pPr marL="385763" indent="-385763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600" b="1" i="1">
                <a:solidFill>
                  <a:srgbClr val="333300"/>
                </a:solidFill>
              </a:rPr>
              <a:t>Социальная политика – 2,2%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389438" y="2332038"/>
            <a:ext cx="2835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/>
          <a:lstStyle/>
          <a:p>
            <a:pPr marL="385763" indent="-385763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2400" b="1" i="1">
              <a:solidFill>
                <a:srgbClr val="0000FF"/>
              </a:solidFill>
            </a:endParaRPr>
          </a:p>
        </p:txBody>
      </p:sp>
      <p:sp>
        <p:nvSpPr>
          <p:cNvPr id="25607" name="Rectangle 19"/>
          <p:cNvSpPr>
            <a:spLocks noChangeArrowheads="1"/>
          </p:cNvSpPr>
          <p:nvPr/>
        </p:nvSpPr>
        <p:spPr bwMode="auto">
          <a:xfrm>
            <a:off x="2843213" y="2332038"/>
            <a:ext cx="63007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marL="385763" indent="-385763" algn="just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100" b="1" i="1">
              <a:solidFill>
                <a:srgbClr val="333300"/>
              </a:solidFill>
            </a:endParaRPr>
          </a:p>
          <a:p>
            <a:pPr marL="385763" indent="-385763" algn="just" defTabSz="1028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500" b="1" i="1">
                <a:solidFill>
                  <a:srgbClr val="333300"/>
                </a:solidFill>
              </a:rPr>
              <a:t>Культура, кинематография–17%</a:t>
            </a:r>
          </a:p>
        </p:txBody>
      </p:sp>
      <p:pic>
        <p:nvPicPr>
          <p:cNvPr id="25608" name="Picture 15" descr="ANd9GcQuBODR9z--x5GTZokDVe5f1Racg0eB50lUJPN26UAPzt_R-BH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447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7" descr="ANd9GcTxEdNrCj2InnqNLNvCCRSCxuPId_NypyaIeCZZyrKnfpWOztM0l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21175"/>
            <a:ext cx="24098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470275"/>
            <a:ext cx="4084637" cy="33877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8"/>
          <p:cNvSpPr>
            <a:spLocks noChangeArrowheads="1"/>
          </p:cNvSpPr>
          <p:nvPr/>
        </p:nvSpPr>
        <p:spPr bwMode="auto">
          <a:xfrm>
            <a:off x="1646238" y="0"/>
            <a:ext cx="74977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altLang="ru-RU" sz="2200" b="1" i="1">
                <a:solidFill>
                  <a:srgbClr val="0000FF"/>
                </a:solidFill>
                <a:latin typeface="Times New Roman" pitchFamily="18" charset="0"/>
              </a:rPr>
              <a:t>Расходная часть бюджета Малогнеушевского сельсовета Рыльского района сформирована и представлена в программном формате на основе 9 муниципальных программ.</a:t>
            </a:r>
            <a:endParaRPr lang="ru-RU" altLang="ru-RU" sz="2200" b="1" i="1">
              <a:solidFill>
                <a:srgbClr val="0000FF"/>
              </a:solidFill>
            </a:endParaRPr>
          </a:p>
        </p:txBody>
      </p:sp>
      <p:pic>
        <p:nvPicPr>
          <p:cNvPr id="2662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65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3595688" y="2125663"/>
            <a:ext cx="4938712" cy="1112837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</p:spPr>
        <p:txBody>
          <a:bodyPr lIns="81250" tIns="40625" rIns="81250" bIns="40625" anchor="ctr"/>
          <a:lstStyle>
            <a:lvl1pPr defTabSz="812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60400" indent="-254000" defTabSz="812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16000" indent="-203200" defTabSz="812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2400" indent="-203200" defTabSz="812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indent="-203200" defTabSz="812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indent="-2032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indent="-2032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indent="-2032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indent="-2032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5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 целью решения данных задач, в проекте предусмотрено</a:t>
            </a:r>
          </a:p>
        </p:txBody>
      </p:sp>
      <p:sp>
        <p:nvSpPr>
          <p:cNvPr id="26630" name="AutoShape 22"/>
          <p:cNvSpPr>
            <a:spLocks noChangeArrowheads="1"/>
          </p:cNvSpPr>
          <p:nvPr/>
        </p:nvSpPr>
        <p:spPr bwMode="auto">
          <a:xfrm>
            <a:off x="182563" y="1920875"/>
            <a:ext cx="2743200" cy="2673350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lIns="81250" tIns="31989" rIns="81250" bIns="63975" anchor="ctr"/>
          <a:lstStyle/>
          <a:p>
            <a:pPr algn="ctr"/>
            <a:endParaRPr lang="ru-RU" altLang="ru-RU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1" name="AutoShape 23"/>
          <p:cNvSpPr>
            <a:spLocks noChangeArrowheads="1"/>
          </p:cNvSpPr>
          <p:nvPr/>
        </p:nvSpPr>
        <p:spPr bwMode="auto">
          <a:xfrm>
            <a:off x="2133600" y="4076700"/>
            <a:ext cx="2925763" cy="2574925"/>
          </a:xfrm>
          <a:prstGeom prst="flowChartMultidocument">
            <a:avLst/>
          </a:prstGeom>
          <a:solidFill>
            <a:srgbClr val="FFCC99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lIns="81250" tIns="40625" rIns="81250" bIns="40625" anchor="ctr"/>
          <a:lstStyle/>
          <a:p>
            <a:pPr algn="ctr"/>
            <a:endParaRPr lang="ru-RU" alt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altLang="ru-RU" sz="10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Непрограммные расходы бюджета на 2016 год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3 347 198,00 руб.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(64,2 % от расходов)</a:t>
            </a:r>
          </a:p>
          <a:p>
            <a:pPr algn="ctr"/>
            <a:endParaRPr lang="ru-RU" alt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AutoShape 24"/>
          <p:cNvSpPr>
            <a:spLocks noChangeArrowheads="1"/>
          </p:cNvSpPr>
          <p:nvPr/>
        </p:nvSpPr>
        <p:spPr bwMode="auto">
          <a:xfrm rot="10800000">
            <a:off x="2925763" y="2468563"/>
            <a:ext cx="669925" cy="463550"/>
          </a:xfrm>
          <a:prstGeom prst="rightArrow">
            <a:avLst>
              <a:gd name="adj1" fmla="val 50000"/>
              <a:gd name="adj2" fmla="val 36130"/>
            </a:avLst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wrap="none" lIns="81250" tIns="40625" rIns="81250" bIns="40625" anchor="ctr"/>
          <a:lstStyle/>
          <a:p>
            <a:endParaRPr lang="ru-RU" altLang="ru-RU" sz="1600"/>
          </a:p>
        </p:txBody>
      </p:sp>
      <p:sp>
        <p:nvSpPr>
          <p:cNvPr id="26633" name="AutoShape 25"/>
          <p:cNvSpPr>
            <a:spLocks noChangeArrowheads="1"/>
          </p:cNvSpPr>
          <p:nvPr/>
        </p:nvSpPr>
        <p:spPr bwMode="auto">
          <a:xfrm rot="5400000">
            <a:off x="4153694" y="3458369"/>
            <a:ext cx="882650" cy="411162"/>
          </a:xfrm>
          <a:prstGeom prst="rightArrow">
            <a:avLst>
              <a:gd name="adj1" fmla="val 50000"/>
              <a:gd name="adj2" fmla="val 53668"/>
            </a:avLst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81250" tIns="40625" rIns="81250" bIns="40625" anchor="ctr"/>
          <a:lstStyle/>
          <a:p>
            <a:endParaRPr lang="ru-RU" altLang="ru-RU" sz="1600"/>
          </a:p>
        </p:txBody>
      </p:sp>
      <p:sp>
        <p:nvSpPr>
          <p:cNvPr id="26634" name="Прямоугольник 9"/>
          <p:cNvSpPr>
            <a:spLocks noChangeArrowheads="1"/>
          </p:cNvSpPr>
          <p:nvPr/>
        </p:nvSpPr>
        <p:spPr bwMode="auto">
          <a:xfrm>
            <a:off x="0" y="2349500"/>
            <a:ext cx="28432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endParaRPr lang="ru-RU" altLang="ru-RU" sz="5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Реализация муниципальных программ на 2016 год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1 863 357 руб.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(35,8 % от расходов)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ile"/>
          <p:cNvSpPr>
            <a:spLocks noEditPoints="1" noChangeArrowheads="1"/>
          </p:cNvSpPr>
          <p:nvPr/>
        </p:nvSpPr>
        <p:spPr bwMode="auto">
          <a:xfrm>
            <a:off x="1384300" y="4506913"/>
            <a:ext cx="6337300" cy="13017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1E2AD">
              <a:alpha val="5686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51" name="File"/>
          <p:cNvSpPr>
            <a:spLocks noEditPoints="1" noChangeArrowheads="1"/>
          </p:cNvSpPr>
          <p:nvPr/>
        </p:nvSpPr>
        <p:spPr bwMode="auto">
          <a:xfrm>
            <a:off x="141288" y="2143125"/>
            <a:ext cx="8823325" cy="20066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1E2AD">
              <a:alpha val="5686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652" name="Rectangle 45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2" rIns="91407" bIns="45702"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FF"/>
                </a:solidFill>
                <a:latin typeface="Times New Roman" pitchFamily="18" charset="0"/>
              </a:rPr>
              <a:t>Муниципальная программа «Развитие</a:t>
            </a:r>
            <a:r>
              <a:rPr lang="ru-RU" altLang="ru-RU" sz="2400" b="1" i="1">
                <a:solidFill>
                  <a:srgbClr val="008000"/>
                </a:solidFill>
              </a:rPr>
              <a:t> </a:t>
            </a:r>
            <a:r>
              <a:rPr lang="ru-RU" altLang="ru-RU" sz="2400" b="1" i="1">
                <a:solidFill>
                  <a:srgbClr val="0000FF"/>
                </a:solidFill>
                <a:latin typeface="Times New Roman" pitchFamily="18" charset="0"/>
              </a:rPr>
              <a:t>культуры в </a:t>
            </a:r>
            <a:r>
              <a:rPr lang="ru-RU" sz="2400" b="1"/>
              <a:t> 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Малогнеушевском сельсовете Рыльского района Курской области на 2015-2017 годы</a:t>
            </a:r>
            <a:r>
              <a:rPr lang="ru-RU" altLang="ru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7653" name="Rectangle 46"/>
          <p:cNvSpPr>
            <a:spLocks noChangeArrowheads="1"/>
          </p:cNvSpPr>
          <p:nvPr/>
        </p:nvSpPr>
        <p:spPr bwMode="auto">
          <a:xfrm>
            <a:off x="0" y="1217613"/>
            <a:ext cx="8820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2" rIns="91407" bIns="45702">
            <a:spAutoFit/>
          </a:bodyPr>
          <a:lstStyle/>
          <a:p>
            <a:pPr algn="ctr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2016 году предусмотрены расходы в сумме </a:t>
            </a:r>
            <a:r>
              <a:rPr lang="ru-RU" altLang="ru-RU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882 400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endParaRPr lang="ru-RU" altLang="ru-RU" sz="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</a:t>
            </a:r>
          </a:p>
        </p:txBody>
      </p:sp>
      <p:sp>
        <p:nvSpPr>
          <p:cNvPr id="27654" name="Rectangle 53"/>
          <p:cNvSpPr>
            <a:spLocks noChangeArrowheads="1"/>
          </p:cNvSpPr>
          <p:nvPr/>
        </p:nvSpPr>
        <p:spPr bwMode="auto">
          <a:xfrm>
            <a:off x="1619250" y="2424113"/>
            <a:ext cx="7345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2" rIns="91407" bIns="45702"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</a:rPr>
              <a:t>Развитие народного творчества и культурно-досуговой деятельности в Малогнеушевском сельсовете Рыльского района Курской области на  2015-2017 годы– </a:t>
            </a:r>
            <a:r>
              <a:rPr lang="ru-RU" altLang="ru-RU" b="1">
                <a:solidFill>
                  <a:srgbClr val="CC00FF"/>
                </a:solidFill>
              </a:rPr>
              <a:t>882 400 </a:t>
            </a:r>
            <a:r>
              <a:rPr lang="ru-RU" altLang="ru-RU" b="1">
                <a:solidFill>
                  <a:srgbClr val="000000"/>
                </a:solidFill>
              </a:rPr>
              <a:t>руб.</a:t>
            </a:r>
          </a:p>
        </p:txBody>
      </p:sp>
      <p:sp>
        <p:nvSpPr>
          <p:cNvPr id="27655" name="Rectangle 57"/>
          <p:cNvSpPr>
            <a:spLocks noChangeArrowheads="1"/>
          </p:cNvSpPr>
          <p:nvPr/>
        </p:nvSpPr>
        <p:spPr bwMode="auto">
          <a:xfrm>
            <a:off x="1384300" y="4865688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2" rIns="91407" bIns="45702">
            <a:spAutoFit/>
          </a:bodyPr>
          <a:lstStyle/>
          <a:p>
            <a:r>
              <a:rPr lang="ru-RU" altLang="ru-RU" sz="1600" b="1">
                <a:solidFill>
                  <a:srgbClr val="000000"/>
                </a:solidFill>
              </a:rPr>
              <a:t>Основное мероприятие «Организация культурно-досуговой </a:t>
            </a:r>
          </a:p>
          <a:p>
            <a:r>
              <a:rPr lang="ru-RU" altLang="ru-RU" sz="1600" b="1">
                <a:solidFill>
                  <a:srgbClr val="000000"/>
                </a:solidFill>
              </a:rPr>
              <a:t>деятельности – </a:t>
            </a:r>
            <a:r>
              <a:rPr lang="ru-RU" altLang="ru-RU" sz="1600" b="1">
                <a:solidFill>
                  <a:srgbClr val="CC00FF"/>
                </a:solidFill>
              </a:rPr>
              <a:t>882 400 </a:t>
            </a:r>
            <a:r>
              <a:rPr lang="ru-RU" altLang="ru-RU" sz="1600" b="1">
                <a:solidFill>
                  <a:srgbClr val="000000"/>
                </a:solidFill>
              </a:rPr>
              <a:t>руб</a:t>
            </a:r>
          </a:p>
        </p:txBody>
      </p:sp>
      <p:pic>
        <p:nvPicPr>
          <p:cNvPr id="2765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73313"/>
            <a:ext cx="1355725" cy="1303337"/>
          </a:xfrm>
          <a:prstGeom prst="rect">
            <a:avLst/>
          </a:prstGeom>
          <a:noFill/>
          <a:ln w="25400" cap="rnd" algn="ctr">
            <a:solidFill>
              <a:srgbClr val="99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 defTabSz="1028700"/>
            <a:r>
              <a:rPr lang="ru-RU" altLang="ru-RU" sz="2300" b="1" i="1">
                <a:solidFill>
                  <a:srgbClr val="0000FF"/>
                </a:solidFill>
                <a:latin typeface="Times New Roman" pitchFamily="18" charset="0"/>
              </a:rPr>
              <a:t>Муниципальная программа «Социальная поддержка граждан в муниципальном образовании Малогнеушевский сельсовет» Рыльского района Курской области на 2015-2017 годы» Рыльского района»</a:t>
            </a:r>
          </a:p>
        </p:txBody>
      </p:sp>
      <p:sp>
        <p:nvSpPr>
          <p:cNvPr id="28675" name="AutoShape 22"/>
          <p:cNvSpPr>
            <a:spLocks noChangeArrowheads="1"/>
          </p:cNvSpPr>
          <p:nvPr/>
        </p:nvSpPr>
        <p:spPr bwMode="auto">
          <a:xfrm>
            <a:off x="1692275" y="2636838"/>
            <a:ext cx="5040313" cy="1098550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</p:spPr>
        <p:txBody>
          <a:bodyPr lIns="81250" tIns="40625" rIns="81250" bIns="40625" anchor="ctr"/>
          <a:lstStyle/>
          <a:p>
            <a:pPr algn="ctr"/>
            <a:endParaRPr lang="ru-RU" altLang="ru-RU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Прямоугольник 20"/>
          <p:cNvSpPr>
            <a:spLocks noChangeArrowheads="1"/>
          </p:cNvSpPr>
          <p:nvPr/>
        </p:nvSpPr>
        <p:spPr bwMode="auto">
          <a:xfrm>
            <a:off x="3119438" y="2636838"/>
            <a:ext cx="26828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altLang="ru-RU" sz="1500" b="1" i="1">
                <a:solidFill>
                  <a:srgbClr val="000000"/>
                </a:solidFill>
              </a:rPr>
              <a:t>«Развитие мер социальной поддержки отдельных категорий граждан»</a:t>
            </a:r>
            <a:endParaRPr lang="ru-RU" altLang="ru-RU" sz="1500"/>
          </a:p>
        </p:txBody>
      </p:sp>
      <p:sp>
        <p:nvSpPr>
          <p:cNvPr id="28677" name="Прямоугольник 22"/>
          <p:cNvSpPr>
            <a:spLocks noChangeArrowheads="1"/>
          </p:cNvSpPr>
          <p:nvPr/>
        </p:nvSpPr>
        <p:spPr bwMode="auto">
          <a:xfrm>
            <a:off x="3059113" y="1604963"/>
            <a:ext cx="2803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altLang="ru-RU" sz="1900" b="1" i="1">
                <a:solidFill>
                  <a:srgbClr val="990000"/>
                </a:solidFill>
              </a:rPr>
              <a:t>ПОДПРОГРАММЫ И ИХ МЕРОПРИЯТИЯ:</a:t>
            </a:r>
            <a:endParaRPr lang="ru-RU" altLang="ru-RU" sz="1900">
              <a:solidFill>
                <a:srgbClr val="990000"/>
              </a:solidFill>
            </a:endParaRPr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1692275" y="4324350"/>
            <a:ext cx="5040313" cy="1730375"/>
          </a:xfrm>
          <a:prstGeom prst="flowChartOnlineStorage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1407" tIns="45702" rIns="91407" bIns="45702" anchor="ctr" anchorCtr="1">
            <a:flatTx/>
          </a:bodyPr>
          <a:lstStyle/>
          <a:p>
            <a:pPr algn="ctr"/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28679" name="Прямоугольник 34"/>
          <p:cNvSpPr>
            <a:spLocks noChangeArrowheads="1"/>
          </p:cNvSpPr>
          <p:nvPr/>
        </p:nvSpPr>
        <p:spPr bwMode="auto">
          <a:xfrm>
            <a:off x="1979613" y="4824413"/>
            <a:ext cx="3529012" cy="7286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Доплаты к пенсиям муниципальных служащих </a:t>
            </a:r>
          </a:p>
          <a:p>
            <a:pPr algn="ctr"/>
            <a:r>
              <a:rPr lang="ru-RU" altLang="ru-RU" sz="1400" b="1" i="1">
                <a:solidFill>
                  <a:srgbClr val="000000"/>
                </a:solidFill>
              </a:rPr>
              <a:t>– 116 200,00  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altLang="ru-RU" sz="2000" b="1" i="1">
                <a:solidFill>
                  <a:srgbClr val="0000FF"/>
                </a:solidFill>
              </a:rPr>
              <a:t>Программы в области национальной безопасности и правоохранительной деятельности, </a:t>
            </a:r>
          </a:p>
          <a:p>
            <a:pPr algn="ctr"/>
            <a:r>
              <a:rPr lang="ru-RU" altLang="ru-RU" sz="2000" b="1" i="1">
                <a:solidFill>
                  <a:srgbClr val="0000FF"/>
                </a:solidFill>
              </a:rPr>
              <a:t>национальной экономики, ЖКХ</a:t>
            </a:r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250825" y="1196975"/>
            <a:ext cx="8642350" cy="1174750"/>
          </a:xfrm>
          <a:prstGeom prst="snip2DiagRect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9700" name="Прямоугольник 47"/>
          <p:cNvSpPr>
            <a:spLocks noChangeArrowheads="1"/>
          </p:cNvSpPr>
          <p:nvPr/>
        </p:nvSpPr>
        <p:spPr bwMode="auto">
          <a:xfrm>
            <a:off x="0" y="1196975"/>
            <a:ext cx="8893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endParaRPr lang="ru-RU" altLang="ru-RU" sz="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600" b="1"/>
              <a:t>«Организация предоставления населению Жилищно-коммунальных услуг и благоустройство  в муниципальном  образовании «Малогнеушевский сельсовет» Рыльского района Курской области на  2016-2018 годы</a:t>
            </a:r>
            <a:r>
              <a:rPr lang="ru-RU" alt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altLang="ru-RU" sz="1700">
                <a:solidFill>
                  <a:srgbClr val="000000"/>
                </a:solidFill>
              </a:rPr>
              <a:t>–</a:t>
            </a:r>
            <a:r>
              <a:rPr lang="ru-RU" alt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115 000,00 руб.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25413" y="2905125"/>
            <a:ext cx="8640762" cy="955675"/>
          </a:xfrm>
          <a:prstGeom prst="snip2DiagRect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МП «Развитие муниципальной службы 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Малогнеушевском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сельсовете Рыльского района Курской области на 2014-2016 годы»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-5 000 ,00 руб.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250825" y="4424363"/>
            <a:ext cx="8785225" cy="1174750"/>
          </a:xfrm>
          <a:prstGeom prst="snip2DiagRect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600" b="1" dirty="0"/>
              <a:t>МП «Социальное развитие села муниципального образования «</a:t>
            </a:r>
            <a:r>
              <a:rPr lang="ru-RU" sz="1600" b="1" dirty="0" err="1"/>
              <a:t>Малогнеушевский</a:t>
            </a:r>
            <a:r>
              <a:rPr lang="ru-RU" sz="1600" b="1" dirty="0"/>
              <a:t> сельсовет» Рыльского района Курской области на 2014-2017 годы и на период до 2020 года» - 744 757,00 </a:t>
            </a:r>
            <a:r>
              <a:rPr lang="ru-RU" sz="1600" b="1" dirty="0" err="1"/>
              <a:t>руб</a:t>
            </a: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 defTabSz="1028700"/>
            <a:r>
              <a:rPr lang="ru-RU" altLang="ru-RU" sz="2800" b="1" i="1">
                <a:solidFill>
                  <a:srgbClr val="0000FF"/>
                </a:solidFill>
                <a:latin typeface="Times New Roman" pitchFamily="18" charset="0"/>
              </a:rPr>
              <a:t>Прочие непрограммные расходы бюджета </a:t>
            </a:r>
          </a:p>
          <a:p>
            <a:pPr algn="ctr" defTabSz="1028700"/>
            <a:r>
              <a:rPr lang="ru-RU" altLang="ru-RU" sz="2800" b="1" i="1">
                <a:solidFill>
                  <a:srgbClr val="0000FF"/>
                </a:solidFill>
                <a:latin typeface="Times New Roman" pitchFamily="18" charset="0"/>
              </a:rPr>
              <a:t>на 2016 год составили 3 347 198,00  рублей</a:t>
            </a:r>
          </a:p>
        </p:txBody>
      </p:sp>
      <p:sp>
        <p:nvSpPr>
          <p:cNvPr id="30723" name="AutoShape 22"/>
          <p:cNvSpPr>
            <a:spLocks noChangeArrowheads="1"/>
          </p:cNvSpPr>
          <p:nvPr/>
        </p:nvSpPr>
        <p:spPr bwMode="auto">
          <a:xfrm>
            <a:off x="95250" y="1003300"/>
            <a:ext cx="2978150" cy="1439863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</p:spPr>
        <p:txBody>
          <a:bodyPr lIns="81250" tIns="40625" rIns="81250" bIns="40625" anchor="ctr"/>
          <a:lstStyle/>
          <a:p>
            <a:pPr algn="ctr"/>
            <a:endParaRPr lang="ru-RU" altLang="ru-RU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AutoShape 22"/>
          <p:cNvSpPr>
            <a:spLocks noChangeArrowheads="1"/>
          </p:cNvSpPr>
          <p:nvPr/>
        </p:nvSpPr>
        <p:spPr bwMode="auto">
          <a:xfrm>
            <a:off x="3170238" y="1125538"/>
            <a:ext cx="3057525" cy="1411287"/>
          </a:xfrm>
          <a:prstGeom prst="flowChartTerminator">
            <a:avLst/>
          </a:prstGeom>
          <a:solidFill>
            <a:srgbClr val="FFCC99"/>
          </a:solidFill>
          <a:ln w="9525" algn="ctr">
            <a:solidFill>
              <a:srgbClr val="663300"/>
            </a:solidFill>
            <a:miter lim="800000"/>
            <a:headEnd/>
            <a:tailEnd/>
          </a:ln>
        </p:spPr>
        <p:txBody>
          <a:bodyPr lIns="81250" tIns="40625" rIns="81250" bIns="40625" anchor="ctr"/>
          <a:lstStyle/>
          <a:p>
            <a:pPr algn="ctr"/>
            <a:endParaRPr lang="ru-RU" altLang="ru-RU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242888" y="2536825"/>
            <a:ext cx="2682875" cy="2049463"/>
          </a:xfrm>
          <a:prstGeom prst="flowChartOnlineStorage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1407" tIns="45702" rIns="91407" bIns="45702" anchor="ctr" anchorCtr="1">
            <a:flatTx/>
          </a:bodyPr>
          <a:lstStyle/>
          <a:p>
            <a:pPr algn="ctr"/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6443663" y="1196975"/>
            <a:ext cx="2700337" cy="2257425"/>
          </a:xfrm>
          <a:prstGeom prst="flowChartOnlineStorage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1407" tIns="45702" rIns="91407" bIns="45702" anchor="ctr" anchorCtr="1">
            <a:flatTx/>
          </a:bodyPr>
          <a:lstStyle/>
          <a:p>
            <a:pPr algn="ctr"/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30727" name="Прямоугольник 19"/>
          <p:cNvSpPr>
            <a:spLocks noChangeArrowheads="1"/>
          </p:cNvSpPr>
          <p:nvPr/>
        </p:nvSpPr>
        <p:spPr bwMode="auto">
          <a:xfrm>
            <a:off x="125413" y="1003300"/>
            <a:ext cx="30480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sz="1600" b="1"/>
              <a:t>Обеспечение функционирования главы муниципального образования</a:t>
            </a:r>
            <a:r>
              <a:rPr lang="ru-RU" altLang="ru-RU" sz="1600" b="1" i="1">
                <a:solidFill>
                  <a:srgbClr val="000000"/>
                </a:solidFill>
              </a:rPr>
              <a:t> –  365 000,00 руб.</a:t>
            </a:r>
            <a:endParaRPr lang="ru-RU" altLang="ru-RU" sz="1600"/>
          </a:p>
        </p:txBody>
      </p:sp>
      <p:sp>
        <p:nvSpPr>
          <p:cNvPr id="30728" name="Прямоугольник 20"/>
          <p:cNvSpPr>
            <a:spLocks noChangeArrowheads="1"/>
          </p:cNvSpPr>
          <p:nvPr/>
        </p:nvSpPr>
        <p:spPr bwMode="auto">
          <a:xfrm>
            <a:off x="3203575" y="1125538"/>
            <a:ext cx="3097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sz="1600" b="1"/>
              <a:t>Обеспечение функционирования </a:t>
            </a:r>
          </a:p>
          <a:p>
            <a:pPr algn="ctr"/>
            <a:r>
              <a:rPr lang="ru-RU" sz="1600" b="1"/>
              <a:t>местных администраций </a:t>
            </a:r>
          </a:p>
          <a:p>
            <a:pPr algn="ctr"/>
            <a:r>
              <a:rPr lang="ru-RU" altLang="ru-RU" sz="1600" b="1" i="1">
                <a:solidFill>
                  <a:srgbClr val="000000"/>
                </a:solidFill>
              </a:rPr>
              <a:t>- 1 088 107,00 руб.</a:t>
            </a:r>
          </a:p>
        </p:txBody>
      </p:sp>
      <p:sp>
        <p:nvSpPr>
          <p:cNvPr id="30729" name="Прямоугольник 31"/>
          <p:cNvSpPr>
            <a:spLocks noChangeArrowheads="1"/>
          </p:cNvSpPr>
          <p:nvPr/>
        </p:nvSpPr>
        <p:spPr bwMode="auto">
          <a:xfrm>
            <a:off x="242888" y="2805113"/>
            <a:ext cx="23780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sz="1600" b="1"/>
              <a:t>Реализация государственных функций, связанных с общегосудар-ственным управ-лением</a:t>
            </a:r>
            <a:r>
              <a:rPr lang="ru-RU" altLang="ru-RU" sz="1600" b="1" i="1">
                <a:solidFill>
                  <a:srgbClr val="000000"/>
                </a:solidFill>
              </a:rPr>
              <a:t>– 36 473,00 руб.</a:t>
            </a:r>
            <a:endParaRPr lang="ru-RU" altLang="ru-RU" sz="1600"/>
          </a:p>
        </p:txBody>
      </p:sp>
      <p:sp>
        <p:nvSpPr>
          <p:cNvPr id="30730" name="Прямоугольник 32"/>
          <p:cNvSpPr>
            <a:spLocks noChangeArrowheads="1"/>
          </p:cNvSpPr>
          <p:nvPr/>
        </p:nvSpPr>
        <p:spPr bwMode="auto">
          <a:xfrm>
            <a:off x="6300788" y="1484313"/>
            <a:ext cx="25193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endParaRPr lang="ru-RU" altLang="ru-RU" sz="500" b="1" i="1">
              <a:solidFill>
                <a:srgbClr val="000000"/>
              </a:solidFill>
            </a:endParaRPr>
          </a:p>
          <a:p>
            <a:pPr algn="ctr"/>
            <a:r>
              <a:rPr lang="ru-RU" sz="1600" b="1"/>
              <a:t>Обеспечение деятельности контрольно-счетных органов муниципального образования</a:t>
            </a:r>
            <a:r>
              <a:rPr lang="ru-RU" altLang="ru-RU" sz="1600" b="1" i="1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altLang="ru-RU" sz="1600" b="1" i="1">
                <a:solidFill>
                  <a:srgbClr val="000000"/>
                </a:solidFill>
              </a:rPr>
              <a:t>– 37 800,00 руб.</a:t>
            </a:r>
            <a:endParaRPr lang="ru-RU" altLang="ru-RU" sz="1600"/>
          </a:p>
        </p:txBody>
      </p:sp>
      <p:sp>
        <p:nvSpPr>
          <p:cNvPr id="30731" name="AutoShape 9"/>
          <p:cNvSpPr>
            <a:spLocks noChangeArrowheads="1"/>
          </p:cNvSpPr>
          <p:nvPr/>
        </p:nvSpPr>
        <p:spPr bwMode="auto">
          <a:xfrm>
            <a:off x="3086100" y="2881313"/>
            <a:ext cx="2865438" cy="1441450"/>
          </a:xfrm>
          <a:prstGeom prst="flowChartOnlineStorage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1407" tIns="45702" rIns="91407" bIns="45702" anchor="ctr" anchorCtr="1">
            <a:flatTx/>
          </a:bodyPr>
          <a:lstStyle/>
          <a:p>
            <a:pPr algn="ctr"/>
            <a:endParaRPr lang="ru-RU" altLang="ru-RU" sz="1200" b="1">
              <a:solidFill>
                <a:srgbClr val="000000"/>
              </a:solidFill>
            </a:endParaRPr>
          </a:p>
        </p:txBody>
      </p:sp>
      <p:sp>
        <p:nvSpPr>
          <p:cNvPr id="30732" name="Прямоугольник 34"/>
          <p:cNvSpPr>
            <a:spLocks noChangeArrowheads="1"/>
          </p:cNvSpPr>
          <p:nvPr/>
        </p:nvSpPr>
        <p:spPr bwMode="auto">
          <a:xfrm>
            <a:off x="3114675" y="3175000"/>
            <a:ext cx="2808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50" tIns="40625" rIns="81250" bIns="40625">
            <a:spAutoFit/>
          </a:bodyPr>
          <a:lstStyle/>
          <a:p>
            <a:pPr algn="ctr"/>
            <a:r>
              <a:rPr lang="ru-RU" altLang="ru-RU" sz="1600" b="1" i="1">
                <a:solidFill>
                  <a:srgbClr val="000000"/>
                </a:solidFill>
              </a:rPr>
              <a:t>Обеспечение </a:t>
            </a:r>
          </a:p>
          <a:p>
            <a:pPr algn="ctr"/>
            <a:r>
              <a:rPr lang="ru-RU" altLang="ru-RU" sz="1600" b="1" i="1">
                <a:solidFill>
                  <a:srgbClr val="000000"/>
                </a:solidFill>
              </a:rPr>
              <a:t>деятельности </a:t>
            </a:r>
          </a:p>
          <a:p>
            <a:pPr algn="ctr"/>
            <a:r>
              <a:rPr lang="ru-RU" altLang="ru-RU" sz="1600" b="1" i="1">
                <a:solidFill>
                  <a:srgbClr val="000000"/>
                </a:solidFill>
              </a:rPr>
              <a:t>МКУ «Отдел МТО»</a:t>
            </a:r>
          </a:p>
          <a:p>
            <a:pPr algn="ctr"/>
            <a:r>
              <a:rPr lang="ru-RU" altLang="ru-RU" sz="1600" b="1" i="1">
                <a:solidFill>
                  <a:srgbClr val="000000"/>
                </a:solidFill>
              </a:rPr>
              <a:t>– 1  682 400,00 руб.</a:t>
            </a:r>
          </a:p>
        </p:txBody>
      </p:sp>
      <p:sp>
        <p:nvSpPr>
          <p:cNvPr id="30733" name="AutoShape 9"/>
          <p:cNvSpPr>
            <a:spLocks noChangeArrowheads="1"/>
          </p:cNvSpPr>
          <p:nvPr/>
        </p:nvSpPr>
        <p:spPr bwMode="auto">
          <a:xfrm>
            <a:off x="5980113" y="3798888"/>
            <a:ext cx="3132137" cy="1214437"/>
          </a:xfrm>
          <a:prstGeom prst="flowChartOnlineStorage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1407" tIns="45702" rIns="91407" bIns="45702" anchor="ctr" anchorCtr="1">
            <a:flatTx/>
          </a:bodyPr>
          <a:lstStyle/>
          <a:p>
            <a:pPr algn="ctr"/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30734" name="Rectangle 25"/>
          <p:cNvSpPr>
            <a:spLocks noChangeArrowheads="1"/>
          </p:cNvSpPr>
          <p:nvPr/>
        </p:nvSpPr>
        <p:spPr bwMode="auto">
          <a:xfrm>
            <a:off x="6124575" y="4021138"/>
            <a:ext cx="26638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600" b="1" i="1"/>
              <a:t>Осуществление первичного воинского учета– 134 298,00 руб. </a:t>
            </a:r>
          </a:p>
        </p:txBody>
      </p:sp>
      <p:sp>
        <p:nvSpPr>
          <p:cNvPr id="30735" name="AutoShape 9"/>
          <p:cNvSpPr>
            <a:spLocks noChangeArrowheads="1"/>
          </p:cNvSpPr>
          <p:nvPr/>
        </p:nvSpPr>
        <p:spPr bwMode="auto">
          <a:xfrm>
            <a:off x="2339975" y="4851400"/>
            <a:ext cx="3784600" cy="1673225"/>
          </a:xfrm>
          <a:prstGeom prst="flowChartOnlineStorage">
            <a:avLst/>
          </a:prstGeom>
          <a:solidFill>
            <a:srgbClr val="C0C0C0">
              <a:alpha val="49019"/>
            </a:srgbClr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lIns="91407" tIns="45702" rIns="91407" bIns="45702" anchor="ctr" anchorCtr="1">
            <a:flatTx/>
          </a:bodyPr>
          <a:lstStyle/>
          <a:p>
            <a:pPr algn="ctr"/>
            <a:r>
              <a:rPr lang="ru-RU" sz="1600" b="1" i="1"/>
              <a:t>Мероприятия по капитальному ремонту муниципального жилищного фонда – </a:t>
            </a:r>
          </a:p>
          <a:p>
            <a:pPr algn="ctr"/>
            <a:r>
              <a:rPr lang="ru-RU" sz="1600" b="1" i="1"/>
              <a:t>3 120,00 руб. </a:t>
            </a:r>
            <a:endParaRPr lang="ru-RU" altLang="ru-RU" sz="16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zh-CN" sz="2000" b="1" dirty="0" smtClean="0">
                <a:solidFill>
                  <a:srgbClr val="0066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Для более полного восприятия информации вся презентация разбита на два основных блока: </a:t>
            </a:r>
          </a:p>
          <a:p>
            <a:pPr eaLnBrk="1" hangingPunct="1">
              <a:buFontTx/>
              <a:buNone/>
              <a:defRPr/>
            </a:pPr>
            <a:r>
              <a:rPr lang="ru-RU" altLang="zh-CN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 блок: </a:t>
            </a:r>
            <a:r>
              <a:rPr lang="ru-RU" altLang="zh-C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включает основные понятия о бюджете и бюджетном процессе,</a:t>
            </a:r>
          </a:p>
          <a:p>
            <a:pPr eaLnBrk="1" hangingPunct="1">
              <a:buFontTx/>
              <a:buNone/>
              <a:defRPr/>
            </a:pPr>
            <a:r>
              <a:rPr lang="ru-RU" altLang="zh-CN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блок:  </a:t>
            </a:r>
            <a:r>
              <a:rPr lang="ru-RU" altLang="zh-C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включает характеристику бюджета МО </a:t>
            </a:r>
            <a:r>
              <a:rPr lang="ru-RU" altLang="zh-CN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Малогнеушевский</a:t>
            </a:r>
            <a:r>
              <a:rPr lang="ru-RU" altLang="zh-C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сельсовет.</a:t>
            </a:r>
          </a:p>
          <a:p>
            <a:pPr algn="r" eaLnBrk="1" hangingPunct="1">
              <a:buFontTx/>
              <a:buNone/>
              <a:defRPr/>
            </a:pPr>
            <a:endParaRPr lang="ru-RU" altLang="ru-RU" sz="1600" i="1" dirty="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099" name="Picture 2" descr="http://cuba.mfa.gov.by/upload/test/photos_png/Economy/photo/lab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143375"/>
            <a:ext cx="28797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mediasubs.ru/group/uploads/mi/mir-iskusstva-tvorchestva-i-krasotyi/image2/k2Yzc5Ym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"/>
            <a:ext cx="367188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img.gazeta.ru/files3/633/4955633/iStock_000018417962Small-pic668-668x444-304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30241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altLang="zh-CN" sz="200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altLang="zh-CN" sz="200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altLang="zh-CN" sz="2000" b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Приоритетными направлениями работы органов местного самоуправления муниципального образования «Малогнеушевский сельсовет» Рыльского района Курской области при формировании проекта бюджета и его исполнении остаются:</a:t>
            </a:r>
          </a:p>
          <a:p>
            <a:pPr marL="609600" indent="-609600" algn="ctr" eaLnBrk="1" hangingPunct="1">
              <a:buFontTx/>
              <a:buNone/>
            </a:pPr>
            <a:endParaRPr lang="ru-RU" altLang="zh-CN" sz="2000" b="1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altLang="zh-CN" sz="200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Рост доходной базы бюджета;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altLang="zh-CN" sz="200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Экономное и эффективное расходование бюджетных средств;</a:t>
            </a:r>
          </a:p>
          <a:p>
            <a:pPr marL="609600" indent="-609600" eaLnBrk="1" hangingPunct="1">
              <a:buFont typeface="Wingdings" pitchFamily="2" charset="2"/>
              <a:buChar char="Ш"/>
            </a:pPr>
            <a:r>
              <a:rPr lang="ru-RU" altLang="zh-CN" sz="200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Достижение сбалансированности бюджета.</a:t>
            </a:r>
            <a:endParaRPr lang="en-US" altLang="zh-CN" sz="2000" smtClean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0" y="6288088"/>
            <a:ext cx="9144000" cy="93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7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092" y="1772816"/>
            <a:ext cx="8818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84188" y="2695575"/>
            <a:ext cx="84248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Администрация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Малогнеушевского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сельсовета Рыльского района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307348 Курская область, Рыльский район, д.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Малогнеушево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ул. Центральная д.17в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Телефон 8 47152 64416, 8 47152 64417,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8 47152 64418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E-mail:  malogneushewo@mail.ru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6581" y="906048"/>
            <a:ext cx="8289130" cy="29503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Бюджет</a:t>
            </a:r>
            <a:r>
              <a:rPr lang="ru-RU" sz="1600" b="1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(от старонормандского </a:t>
            </a:r>
            <a:r>
              <a:rPr lang="en-US" sz="1600" dirty="0" err="1">
                <a:latin typeface="+mn-lt"/>
                <a:cs typeface="+mn-cs"/>
              </a:rPr>
              <a:t>bougette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Бюджет - это план доходов и расходов. Каждый житель муниципального образования «</a:t>
            </a:r>
            <a:r>
              <a:rPr lang="ru-RU" sz="1600" dirty="0" err="1">
                <a:latin typeface="+mn-lt"/>
                <a:cs typeface="+mn-cs"/>
              </a:rPr>
              <a:t>Малогнеушевский</a:t>
            </a:r>
            <a:r>
              <a:rPr lang="ru-RU" sz="1600" dirty="0">
                <a:latin typeface="+mn-lt"/>
                <a:cs typeface="+mn-cs"/>
              </a:rPr>
              <a:t> сельсовет»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Граждане – и как налогоплательщики и как потребители услуг- должны быть уверенны в том, что передаваемые ими в распоряжение государства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средства</a:t>
            </a:r>
            <a:r>
              <a:rPr lang="ru-RU" sz="1600" dirty="0">
                <a:latin typeface="+mn-lt"/>
                <a:cs typeface="+mn-cs"/>
              </a:rPr>
              <a:t>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  <p:pic>
        <p:nvPicPr>
          <p:cNvPr id="5124" name="Picture 4" descr="113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744913"/>
            <a:ext cx="33575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nkirov.ru/files2/2013/September/27.09./Bud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924175"/>
            <a:ext cx="64547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79388" y="125413"/>
            <a:ext cx="8785225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/>
              <a:t>С учетом принятого Федерального закона от 30 сентября 2015 года № 273-ФЗ «Об особенностях составления и утверждения проектов бюджетов бюджетной системы Российской Федерации на 2016 год» предусматривается составление и утверждение проекта бюджета муниципального образования только на 2016 год (с приостановлением до 1 января 2016 года положений в отношении планового периода).</a:t>
            </a:r>
          </a:p>
          <a:p>
            <a:pPr algn="just"/>
            <a:r>
              <a:rPr lang="ru-RU"/>
              <a:t>«БЮДЖЕТ ДЛЯ ГРАЖДАН» познакомит Вас с положениями основного финансового документа муниципального образования «Малогнеушевский сельсовет»– местного бюджета, а именно: проекта бюджета на предстоящий 2016 год.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0"/>
            <a:ext cx="8229600" cy="1285884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Бюджет состоит из двух частей — доходной и расходной. </a:t>
            </a:r>
          </a:p>
        </p:txBody>
      </p:sp>
      <p:pic>
        <p:nvPicPr>
          <p:cNvPr id="7171" name="Picture 2" descr="http://www.mv.org.ua/imn/2012/b13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05225"/>
            <a:ext cx="414813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479550"/>
            <a:ext cx="4357688" cy="2328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u="sng">
                <a:solidFill>
                  <a:srgbClr val="FF3300"/>
                </a:solidFill>
                <a:cs typeface="Arial" pitchFamily="34" charset="0"/>
              </a:rPr>
              <a:t>ДОХОДЫ</a:t>
            </a: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643563" y="1231900"/>
            <a:ext cx="3500437" cy="3446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3300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расходы)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soverkon.ru/wp-content/uploads/2012/06/lombardni-cr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0179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142875" y="3143250"/>
            <a:ext cx="8858250" cy="350043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 dirty="0" smtClean="0">
                <a:solidFill>
                  <a:srgbClr val="C00000"/>
                </a:solidFill>
              </a:rPr>
              <a:t>Превышение доходов над расходами или профицит.</a:t>
            </a:r>
          </a:p>
          <a:p>
            <a:pPr eaLnBrk="1" hangingPunct="1">
              <a:defRPr/>
            </a:pPr>
            <a:r>
              <a:rPr lang="ru-RU" altLang="ru-RU" sz="1300" dirty="0" err="1" smtClean="0">
                <a:solidFill>
                  <a:srgbClr val="000000"/>
                </a:solidFill>
              </a:rPr>
              <a:t>Профицитный</a:t>
            </a:r>
            <a:r>
              <a:rPr lang="ru-RU" altLang="ru-RU" sz="1300" dirty="0" smtClean="0">
                <a:solidFill>
                  <a:srgbClr val="000000"/>
                </a:solidFill>
              </a:rPr>
              <a:t> бюджет складывается: </a:t>
            </a:r>
          </a:p>
          <a:p>
            <a:pPr eaLnBrk="1" hangingPunct="1">
              <a:defRPr/>
            </a:pPr>
            <a:r>
              <a:rPr lang="ru-RU" altLang="ru-RU" sz="1300" dirty="0" smtClean="0">
                <a:solidFill>
                  <a:srgbClr val="000000"/>
                </a:solidFill>
              </a:rPr>
              <a:t>1) Когда прогнозируемые доходы фактически превышают  запланированные расходы (</a:t>
            </a:r>
            <a:r>
              <a:rPr lang="ru-RU" altLang="ru-RU" sz="1400" dirty="0" smtClean="0">
                <a:solidFill>
                  <a:srgbClr val="000000"/>
                </a:solidFill>
              </a:rPr>
              <a:t>соо</a:t>
            </a:r>
            <a:r>
              <a:rPr lang="ru-RU" altLang="ru-RU" sz="1300" dirty="0" smtClean="0">
                <a:solidFill>
                  <a:srgbClr val="000000"/>
                </a:solidFill>
              </a:rPr>
              <a:t>тветственно, в данном случае следует определить куда и на какие цели данный «переизбыток» средств необходимо будет направлять: на резерв или дополнительные расходы)</a:t>
            </a:r>
          </a:p>
          <a:p>
            <a:pPr eaLnBrk="1" hangingPunct="1">
              <a:buFontTx/>
              <a:buAutoNum type="arabicParenR" startAt="2"/>
              <a:defRPr/>
            </a:pPr>
            <a:r>
              <a:rPr lang="ru-RU" altLang="ru-RU" sz="1300" dirty="0" smtClean="0">
                <a:solidFill>
                  <a:srgbClr val="000000"/>
                </a:solidFill>
              </a:rPr>
              <a:t> </a:t>
            </a:r>
            <a:r>
              <a:rPr lang="ru-RU" altLang="ru-RU" sz="1300" dirty="0" err="1" smtClean="0">
                <a:solidFill>
                  <a:srgbClr val="000000"/>
                </a:solidFill>
              </a:rPr>
              <a:t>Профицитный</a:t>
            </a:r>
            <a:r>
              <a:rPr lang="ru-RU" altLang="ru-RU" sz="1300" dirty="0" smtClean="0">
                <a:solidFill>
                  <a:srgbClr val="000000"/>
                </a:solidFill>
              </a:rPr>
              <a:t> бюджет при дефиците средств – это бывает в случае, когда в виду выполнения договорных обязательств по кредитам, объем возвращаемых кредитов превышает объем привлекаемых в очередном году кредитов (согласно проекта бюджета МО «</a:t>
            </a:r>
            <a:r>
              <a:rPr lang="ru-RU" altLang="ru-RU" sz="1300" dirty="0" err="1" smtClean="0">
                <a:solidFill>
                  <a:srgbClr val="000000"/>
                </a:solidFill>
              </a:rPr>
              <a:t>Малогнеушевский</a:t>
            </a:r>
            <a:r>
              <a:rPr lang="ru-RU" altLang="ru-RU" sz="1300" dirty="0" smtClean="0">
                <a:solidFill>
                  <a:srgbClr val="000000"/>
                </a:solidFill>
              </a:rPr>
              <a:t> сельсовет» на очередной год в 2016 году привлечение 1,4 </a:t>
            </a:r>
            <a:r>
              <a:rPr lang="ru-RU" altLang="ru-RU" sz="1300" dirty="0" err="1" smtClean="0">
                <a:solidFill>
                  <a:srgbClr val="000000"/>
                </a:solidFill>
              </a:rPr>
              <a:t>млн.руб</a:t>
            </a:r>
            <a:r>
              <a:rPr lang="ru-RU" altLang="ru-RU" sz="1300" dirty="0" smtClean="0">
                <a:solidFill>
                  <a:srgbClr val="000000"/>
                </a:solidFill>
              </a:rPr>
              <a:t>.)</a:t>
            </a:r>
          </a:p>
          <a:p>
            <a:pPr eaLnBrk="1" hangingPunct="1">
              <a:defRPr/>
            </a:pPr>
            <a:endParaRPr lang="ru-RU" altLang="ru-RU" sz="1300" dirty="0" smtClean="0">
              <a:solidFill>
                <a:srgbClr val="00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429520" y="571480"/>
            <a:ext cx="1214446" cy="10715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5643570" y="1500174"/>
            <a:ext cx="1143008" cy="10715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pic>
        <p:nvPicPr>
          <p:cNvPr id="8198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0"/>
            <a:ext cx="30718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exame3.abrilm.com.br/assets/images/2012/12/76099/original_carteira.jpg?1355142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8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omskpress.ru/images/screens/23a9768645d4950ee8f7e1bdf4c73d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14438"/>
            <a:ext cx="30003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иугольник 7"/>
          <p:cNvSpPr/>
          <p:nvPr/>
        </p:nvSpPr>
        <p:spPr>
          <a:xfrm flipH="1">
            <a:off x="5004048" y="4084638"/>
            <a:ext cx="4139952" cy="277336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ДЕФИЦИТОМ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571472" y="4143380"/>
            <a:ext cx="1285884" cy="114300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3857620" y="5143512"/>
            <a:ext cx="1633550" cy="149067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</a:p>
        </p:txBody>
      </p:sp>
      <p:pic>
        <p:nvPicPr>
          <p:cNvPr id="9223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5857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57463"/>
            <a:ext cx="78581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42938" y="417513"/>
            <a:ext cx="7929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solidFill>
                  <a:schemeClr val="accent2"/>
                </a:solidFill>
                <a:latin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6357950" y="4357694"/>
            <a:ext cx="1785950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1443</Words>
  <Application>Microsoft Office PowerPoint</Application>
  <PresentationFormat>Экран (4:3)</PresentationFormat>
  <Paragraphs>216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Wingdings</vt:lpstr>
      <vt:lpstr>Times New Roman</vt:lpstr>
      <vt:lpstr>宋体</vt:lpstr>
      <vt:lpstr>Arial Black</vt:lpstr>
      <vt:lpstr>Franklin Gothic Book</vt:lpstr>
      <vt:lpstr>Century</vt:lpstr>
      <vt:lpstr>Georgia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бюджета муниципального образования</vt:lpstr>
      <vt:lpstr>Презентация PowerPoint</vt:lpstr>
      <vt:lpstr>НАЛОГОВЫЕ ДОХОДЫ</vt:lpstr>
      <vt:lpstr>НЕНАЛОГОВЫЕ ДОХОДЫ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445</cp:revision>
  <cp:lastPrinted>2014-12-08T11:10:54Z</cp:lastPrinted>
  <dcterms:created xsi:type="dcterms:W3CDTF">2014-06-09T16:25:13Z</dcterms:created>
  <dcterms:modified xsi:type="dcterms:W3CDTF">2016-04-15T11:58:41Z</dcterms:modified>
</cp:coreProperties>
</file>